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0"/>
  </p:notesMasterIdLst>
  <p:sldIdLst>
    <p:sldId id="256" r:id="rId5"/>
    <p:sldId id="257" r:id="rId6"/>
    <p:sldId id="261" r:id="rId7"/>
    <p:sldId id="259" r:id="rId8"/>
    <p:sldId id="263" r:id="rId9"/>
    <p:sldId id="264" r:id="rId10"/>
    <p:sldId id="265" r:id="rId11"/>
    <p:sldId id="266" r:id="rId12"/>
    <p:sldId id="267" r:id="rId13"/>
    <p:sldId id="268" r:id="rId14"/>
    <p:sldId id="274" r:id="rId15"/>
    <p:sldId id="280" r:id="rId16"/>
    <p:sldId id="281" r:id="rId17"/>
    <p:sldId id="277" r:id="rId18"/>
    <p:sldId id="278" r:id="rId19"/>
    <p:sldId id="279" r:id="rId20"/>
    <p:sldId id="260" r:id="rId21"/>
    <p:sldId id="269" r:id="rId22"/>
    <p:sldId id="276" r:id="rId23"/>
    <p:sldId id="282" r:id="rId24"/>
    <p:sldId id="283" r:id="rId25"/>
    <p:sldId id="284" r:id="rId26"/>
    <p:sldId id="290" r:id="rId27"/>
    <p:sldId id="291" r:id="rId28"/>
    <p:sldId id="275" r:id="rId29"/>
    <p:sldId id="270" r:id="rId30"/>
    <p:sldId id="285" r:id="rId31"/>
    <p:sldId id="286" r:id="rId32"/>
    <p:sldId id="287" r:id="rId33"/>
    <p:sldId id="288" r:id="rId34"/>
    <p:sldId id="292" r:id="rId35"/>
    <p:sldId id="272" r:id="rId36"/>
    <p:sldId id="271" r:id="rId37"/>
    <p:sldId id="289" r:id="rId38"/>
    <p:sldId id="273" r:id="rId39"/>
  </p:sldIdLst>
  <p:sldSz cx="18288000" cy="10287000"/>
  <p:notesSz cx="6858000" cy="9144000"/>
  <p:embeddedFontLst>
    <p:embeddedFont>
      <p:font typeface="Calibri" panose="020F0502020204030204" pitchFamily="34" charset="0"/>
      <p:regular r:id="rId41"/>
      <p:bold r:id="rId42"/>
      <p:italic r:id="rId43"/>
      <p:boldItalic r:id="rId44"/>
    </p:embeddedFont>
    <p:embeddedFont>
      <p:font typeface="Century Gothic" panose="020B050202020202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1C9B6-61CD-3541-39C5-4554EA1D18B2}" v="36" dt="2022-02-11T20:31:17.993"/>
    <p1510:client id="{94655079-A530-142D-80D3-196FD616DD19}" v="18" dt="2022-02-14T16:22:35.624"/>
    <p1510:client id="{9D05EF63-2381-7FEC-C1EB-036907EA92D6}" v="1771" dt="2022-02-14T14:58:18.391"/>
    <p1510:client id="{BCA61C28-53AE-CCE1-1374-1F0D8A39FE17}" v="469" dt="2022-02-11T16:38:18.646"/>
    <p1510:client id="{BEDFBBBB-4B12-40F7-BD9B-48E2C5217953}" v="471" dt="2022-02-09T17:09:32.177"/>
    <p1510:client id="{D74B3822-6145-E349-AED4-842D870E6EA0}" v="1" dt="2022-02-10T16:57:34.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9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5639DA-C1DF-491D-BEC5-5BB511AEC8A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38ED5911-4A4A-455D-B62D-587375BA7312}">
      <dgm:prSet phldrT="[Text]"/>
      <dgm:spPr/>
      <dgm:t>
        <a:bodyPr/>
        <a:lstStyle/>
        <a:p>
          <a:r>
            <a:rPr lang="en-US"/>
            <a:t>Current State</a:t>
          </a:r>
        </a:p>
      </dgm:t>
    </dgm:pt>
    <dgm:pt modelId="{71B7700A-D1DE-4D8E-98A1-F4F269BC0667}" type="parTrans" cxnId="{77D72A9C-A449-4868-AC7B-57989CAF5BD0}">
      <dgm:prSet/>
      <dgm:spPr/>
      <dgm:t>
        <a:bodyPr/>
        <a:lstStyle/>
        <a:p>
          <a:endParaRPr lang="en-US"/>
        </a:p>
      </dgm:t>
    </dgm:pt>
    <dgm:pt modelId="{1D16D887-2048-467F-9F11-7865D2C96808}" type="sibTrans" cxnId="{77D72A9C-A449-4868-AC7B-57989CAF5BD0}">
      <dgm:prSet/>
      <dgm:spPr/>
      <dgm:t>
        <a:bodyPr/>
        <a:lstStyle/>
        <a:p>
          <a:endParaRPr lang="en-US"/>
        </a:p>
      </dgm:t>
    </dgm:pt>
    <dgm:pt modelId="{DE8B46A1-3F5A-4A7C-8278-C58454ACED1C}">
      <dgm:prSet phldrT="[Text]"/>
      <dgm:spPr/>
      <dgm:t>
        <a:bodyPr/>
        <a:lstStyle/>
        <a:p>
          <a:r>
            <a:rPr lang="en-US"/>
            <a:t>GAP</a:t>
          </a:r>
        </a:p>
      </dgm:t>
    </dgm:pt>
    <dgm:pt modelId="{A7054968-A400-47B0-8B8F-C99FD94B8DE3}" type="parTrans" cxnId="{A06A9520-379F-4A98-A103-7BA6CE4F40FB}">
      <dgm:prSet/>
      <dgm:spPr/>
      <dgm:t>
        <a:bodyPr/>
        <a:lstStyle/>
        <a:p>
          <a:endParaRPr lang="en-US"/>
        </a:p>
      </dgm:t>
    </dgm:pt>
    <dgm:pt modelId="{2C39C244-FA92-4DBC-8A53-B2DA0120FD40}" type="sibTrans" cxnId="{A06A9520-379F-4A98-A103-7BA6CE4F40FB}">
      <dgm:prSet/>
      <dgm:spPr/>
      <dgm:t>
        <a:bodyPr/>
        <a:lstStyle/>
        <a:p>
          <a:endParaRPr lang="en-US"/>
        </a:p>
      </dgm:t>
    </dgm:pt>
    <dgm:pt modelId="{D9646214-7B97-4897-8FFD-BEC26349846C}">
      <dgm:prSet phldrT="[Text]"/>
      <dgm:spPr>
        <a:solidFill>
          <a:schemeClr val="accent3">
            <a:lumMod val="75000"/>
          </a:schemeClr>
        </a:solidFill>
      </dgm:spPr>
      <dgm:t>
        <a:bodyPr/>
        <a:lstStyle/>
        <a:p>
          <a:r>
            <a:rPr lang="en-US"/>
            <a:t>Desired State</a:t>
          </a:r>
        </a:p>
      </dgm:t>
    </dgm:pt>
    <dgm:pt modelId="{9FE5939E-AAC9-4CAD-AA07-C2E2BE55A1F8}" type="parTrans" cxnId="{D4E93FCE-43B6-4739-919D-0E8C306EB44A}">
      <dgm:prSet/>
      <dgm:spPr/>
      <dgm:t>
        <a:bodyPr/>
        <a:lstStyle/>
        <a:p>
          <a:endParaRPr lang="en-US"/>
        </a:p>
      </dgm:t>
    </dgm:pt>
    <dgm:pt modelId="{55000E02-B874-48DB-82E9-2D61ABB9418D}" type="sibTrans" cxnId="{D4E93FCE-43B6-4739-919D-0E8C306EB44A}">
      <dgm:prSet/>
      <dgm:spPr/>
      <dgm:t>
        <a:bodyPr/>
        <a:lstStyle/>
        <a:p>
          <a:endParaRPr lang="en-US"/>
        </a:p>
      </dgm:t>
    </dgm:pt>
    <dgm:pt modelId="{544F34A3-176A-4C78-AFD9-6C74D408359D}" type="pres">
      <dgm:prSet presAssocID="{045639DA-C1DF-491D-BEC5-5BB511AEC8AD}" presName="Name0" presStyleCnt="0">
        <dgm:presLayoutVars>
          <dgm:chMax val="11"/>
          <dgm:chPref val="11"/>
          <dgm:dir/>
          <dgm:resizeHandles/>
        </dgm:presLayoutVars>
      </dgm:prSet>
      <dgm:spPr/>
    </dgm:pt>
    <dgm:pt modelId="{CFD40DCF-1332-4F51-BD46-03A6A680F4DE}" type="pres">
      <dgm:prSet presAssocID="{D9646214-7B97-4897-8FFD-BEC26349846C}" presName="Accent3" presStyleCnt="0"/>
      <dgm:spPr/>
    </dgm:pt>
    <dgm:pt modelId="{E98AD7D1-979B-4706-AA6F-247B28A9FA4A}" type="pres">
      <dgm:prSet presAssocID="{D9646214-7B97-4897-8FFD-BEC26349846C}" presName="Accent" presStyleLbl="node1" presStyleIdx="0" presStyleCnt="3"/>
      <dgm:spPr/>
    </dgm:pt>
    <dgm:pt modelId="{E78AC692-00ED-4FD8-94C4-97FF1DD9643E}" type="pres">
      <dgm:prSet presAssocID="{D9646214-7B97-4897-8FFD-BEC26349846C}" presName="ParentBackground3" presStyleCnt="0"/>
      <dgm:spPr/>
    </dgm:pt>
    <dgm:pt modelId="{0DC1A54E-2299-4CF7-977E-B5D0FD7E4CBC}" type="pres">
      <dgm:prSet presAssocID="{D9646214-7B97-4897-8FFD-BEC26349846C}" presName="ParentBackground" presStyleLbl="fgAcc1" presStyleIdx="0" presStyleCnt="3"/>
      <dgm:spPr/>
    </dgm:pt>
    <dgm:pt modelId="{92035470-6B55-43CC-BACB-58D3FC2CA48E}" type="pres">
      <dgm:prSet presAssocID="{D9646214-7B97-4897-8FFD-BEC26349846C}" presName="Parent3" presStyleLbl="revTx" presStyleIdx="0" presStyleCnt="0">
        <dgm:presLayoutVars>
          <dgm:chMax val="1"/>
          <dgm:chPref val="1"/>
          <dgm:bulletEnabled val="1"/>
        </dgm:presLayoutVars>
      </dgm:prSet>
      <dgm:spPr/>
    </dgm:pt>
    <dgm:pt modelId="{4CC88154-867B-4A64-95D9-054644B55650}" type="pres">
      <dgm:prSet presAssocID="{DE8B46A1-3F5A-4A7C-8278-C58454ACED1C}" presName="Accent2" presStyleCnt="0"/>
      <dgm:spPr/>
    </dgm:pt>
    <dgm:pt modelId="{4EA43D65-9EFE-4594-B263-E575A15E544F}" type="pres">
      <dgm:prSet presAssocID="{DE8B46A1-3F5A-4A7C-8278-C58454ACED1C}" presName="Accent" presStyleLbl="node1" presStyleIdx="1" presStyleCnt="3"/>
      <dgm:spPr>
        <a:solidFill>
          <a:schemeClr val="accent2">
            <a:lumMod val="75000"/>
          </a:schemeClr>
        </a:solidFill>
      </dgm:spPr>
    </dgm:pt>
    <dgm:pt modelId="{CAF876BA-986E-4259-ADE8-E15250DBEED3}" type="pres">
      <dgm:prSet presAssocID="{DE8B46A1-3F5A-4A7C-8278-C58454ACED1C}" presName="ParentBackground2" presStyleCnt="0"/>
      <dgm:spPr/>
    </dgm:pt>
    <dgm:pt modelId="{377BAFE3-5F68-40E9-8F65-BF3D675A5F07}" type="pres">
      <dgm:prSet presAssocID="{DE8B46A1-3F5A-4A7C-8278-C58454ACED1C}" presName="ParentBackground" presStyleLbl="fgAcc1" presStyleIdx="1" presStyleCnt="3"/>
      <dgm:spPr/>
    </dgm:pt>
    <dgm:pt modelId="{F21DD07C-77DD-43C3-9E2A-6B68BBC2D7EB}" type="pres">
      <dgm:prSet presAssocID="{DE8B46A1-3F5A-4A7C-8278-C58454ACED1C}" presName="Parent2" presStyleLbl="revTx" presStyleIdx="0" presStyleCnt="0">
        <dgm:presLayoutVars>
          <dgm:chMax val="1"/>
          <dgm:chPref val="1"/>
          <dgm:bulletEnabled val="1"/>
        </dgm:presLayoutVars>
      </dgm:prSet>
      <dgm:spPr/>
    </dgm:pt>
    <dgm:pt modelId="{EA772169-183A-4FF9-84A3-BDC50B3C5368}" type="pres">
      <dgm:prSet presAssocID="{38ED5911-4A4A-455D-B62D-587375BA7312}" presName="Accent1" presStyleCnt="0"/>
      <dgm:spPr/>
    </dgm:pt>
    <dgm:pt modelId="{EF6A6476-7F58-4A3B-BCC8-3FDD88856406}" type="pres">
      <dgm:prSet presAssocID="{38ED5911-4A4A-455D-B62D-587375BA7312}" presName="Accent" presStyleLbl="node1" presStyleIdx="2" presStyleCnt="3"/>
      <dgm:spPr>
        <a:solidFill>
          <a:schemeClr val="accent2">
            <a:lumMod val="60000"/>
            <a:lumOff val="40000"/>
          </a:schemeClr>
        </a:solidFill>
      </dgm:spPr>
    </dgm:pt>
    <dgm:pt modelId="{D9358DF3-B658-4455-8AF6-63F42C1A19D3}" type="pres">
      <dgm:prSet presAssocID="{38ED5911-4A4A-455D-B62D-587375BA7312}" presName="ParentBackground1" presStyleCnt="0"/>
      <dgm:spPr/>
    </dgm:pt>
    <dgm:pt modelId="{0BDBEB6A-A5B6-4978-B53E-67F246054DA9}" type="pres">
      <dgm:prSet presAssocID="{38ED5911-4A4A-455D-B62D-587375BA7312}" presName="ParentBackground" presStyleLbl="fgAcc1" presStyleIdx="2" presStyleCnt="3"/>
      <dgm:spPr/>
    </dgm:pt>
    <dgm:pt modelId="{45EAE32F-E97F-41C7-9191-A824495E6E36}" type="pres">
      <dgm:prSet presAssocID="{38ED5911-4A4A-455D-B62D-587375BA7312}" presName="Parent1" presStyleLbl="revTx" presStyleIdx="0" presStyleCnt="0">
        <dgm:presLayoutVars>
          <dgm:chMax val="1"/>
          <dgm:chPref val="1"/>
          <dgm:bulletEnabled val="1"/>
        </dgm:presLayoutVars>
      </dgm:prSet>
      <dgm:spPr/>
    </dgm:pt>
  </dgm:ptLst>
  <dgm:cxnLst>
    <dgm:cxn modelId="{A06A9520-379F-4A98-A103-7BA6CE4F40FB}" srcId="{045639DA-C1DF-491D-BEC5-5BB511AEC8AD}" destId="{DE8B46A1-3F5A-4A7C-8278-C58454ACED1C}" srcOrd="1" destOrd="0" parTransId="{A7054968-A400-47B0-8B8F-C99FD94B8DE3}" sibTransId="{2C39C244-FA92-4DBC-8A53-B2DA0120FD40}"/>
    <dgm:cxn modelId="{7FFE2E6C-5C74-441B-B7DE-1D873637B265}" type="presOf" srcId="{DE8B46A1-3F5A-4A7C-8278-C58454ACED1C}" destId="{377BAFE3-5F68-40E9-8F65-BF3D675A5F07}" srcOrd="0" destOrd="0" presId="urn:microsoft.com/office/officeart/2011/layout/CircleProcess"/>
    <dgm:cxn modelId="{77725292-7A71-4647-A8D9-9873BCEDC09C}" type="presOf" srcId="{DE8B46A1-3F5A-4A7C-8278-C58454ACED1C}" destId="{F21DD07C-77DD-43C3-9E2A-6B68BBC2D7EB}" srcOrd="1" destOrd="0" presId="urn:microsoft.com/office/officeart/2011/layout/CircleProcess"/>
    <dgm:cxn modelId="{77D72A9C-A449-4868-AC7B-57989CAF5BD0}" srcId="{045639DA-C1DF-491D-BEC5-5BB511AEC8AD}" destId="{38ED5911-4A4A-455D-B62D-587375BA7312}" srcOrd="0" destOrd="0" parTransId="{71B7700A-D1DE-4D8E-98A1-F4F269BC0667}" sibTransId="{1D16D887-2048-467F-9F11-7865D2C96808}"/>
    <dgm:cxn modelId="{CC3C8BC5-E0FE-4C7F-8062-CA1B3B9CB7FD}" type="presOf" srcId="{D9646214-7B97-4897-8FFD-BEC26349846C}" destId="{0DC1A54E-2299-4CF7-977E-B5D0FD7E4CBC}" srcOrd="0" destOrd="0" presId="urn:microsoft.com/office/officeart/2011/layout/CircleProcess"/>
    <dgm:cxn modelId="{D4E93FCE-43B6-4739-919D-0E8C306EB44A}" srcId="{045639DA-C1DF-491D-BEC5-5BB511AEC8AD}" destId="{D9646214-7B97-4897-8FFD-BEC26349846C}" srcOrd="2" destOrd="0" parTransId="{9FE5939E-AAC9-4CAD-AA07-C2E2BE55A1F8}" sibTransId="{55000E02-B874-48DB-82E9-2D61ABB9418D}"/>
    <dgm:cxn modelId="{C247D6D6-5C03-4ECB-B00E-7DAB733D1F31}" type="presOf" srcId="{045639DA-C1DF-491D-BEC5-5BB511AEC8AD}" destId="{544F34A3-176A-4C78-AFD9-6C74D408359D}" srcOrd="0" destOrd="0" presId="urn:microsoft.com/office/officeart/2011/layout/CircleProcess"/>
    <dgm:cxn modelId="{486150E3-1644-4469-BF1E-8B9CB99EDF60}" type="presOf" srcId="{38ED5911-4A4A-455D-B62D-587375BA7312}" destId="{45EAE32F-E97F-41C7-9191-A824495E6E36}" srcOrd="1" destOrd="0" presId="urn:microsoft.com/office/officeart/2011/layout/CircleProcess"/>
    <dgm:cxn modelId="{418683F6-2FBF-4F43-892D-A9E37458C001}" type="presOf" srcId="{D9646214-7B97-4897-8FFD-BEC26349846C}" destId="{92035470-6B55-43CC-BACB-58D3FC2CA48E}" srcOrd="1" destOrd="0" presId="urn:microsoft.com/office/officeart/2011/layout/CircleProcess"/>
    <dgm:cxn modelId="{356865FD-434E-4BDF-945A-1498914888FD}" type="presOf" srcId="{38ED5911-4A4A-455D-B62D-587375BA7312}" destId="{0BDBEB6A-A5B6-4978-B53E-67F246054DA9}" srcOrd="0" destOrd="0" presId="urn:microsoft.com/office/officeart/2011/layout/CircleProcess"/>
    <dgm:cxn modelId="{132B16BB-4BB9-4021-BD7B-FA43D9660AC1}" type="presParOf" srcId="{544F34A3-176A-4C78-AFD9-6C74D408359D}" destId="{CFD40DCF-1332-4F51-BD46-03A6A680F4DE}" srcOrd="0" destOrd="0" presId="urn:microsoft.com/office/officeart/2011/layout/CircleProcess"/>
    <dgm:cxn modelId="{71476F0B-6925-4906-9CDC-27E02D459054}" type="presParOf" srcId="{CFD40DCF-1332-4F51-BD46-03A6A680F4DE}" destId="{E98AD7D1-979B-4706-AA6F-247B28A9FA4A}" srcOrd="0" destOrd="0" presId="urn:microsoft.com/office/officeart/2011/layout/CircleProcess"/>
    <dgm:cxn modelId="{C8553E12-4932-48B3-B7DC-654E62547CC3}" type="presParOf" srcId="{544F34A3-176A-4C78-AFD9-6C74D408359D}" destId="{E78AC692-00ED-4FD8-94C4-97FF1DD9643E}" srcOrd="1" destOrd="0" presId="urn:microsoft.com/office/officeart/2011/layout/CircleProcess"/>
    <dgm:cxn modelId="{749C2643-2F4A-440B-8608-B0623FB3049C}" type="presParOf" srcId="{E78AC692-00ED-4FD8-94C4-97FF1DD9643E}" destId="{0DC1A54E-2299-4CF7-977E-B5D0FD7E4CBC}" srcOrd="0" destOrd="0" presId="urn:microsoft.com/office/officeart/2011/layout/CircleProcess"/>
    <dgm:cxn modelId="{FEB9B670-13D9-4F61-81BE-0D69D15C075C}" type="presParOf" srcId="{544F34A3-176A-4C78-AFD9-6C74D408359D}" destId="{92035470-6B55-43CC-BACB-58D3FC2CA48E}" srcOrd="2" destOrd="0" presId="urn:microsoft.com/office/officeart/2011/layout/CircleProcess"/>
    <dgm:cxn modelId="{6462531C-3F1E-4573-9EB1-6FB204CD0827}" type="presParOf" srcId="{544F34A3-176A-4C78-AFD9-6C74D408359D}" destId="{4CC88154-867B-4A64-95D9-054644B55650}" srcOrd="3" destOrd="0" presId="urn:microsoft.com/office/officeart/2011/layout/CircleProcess"/>
    <dgm:cxn modelId="{3CCFF6E7-BB3B-499D-A127-5407A2098522}" type="presParOf" srcId="{4CC88154-867B-4A64-95D9-054644B55650}" destId="{4EA43D65-9EFE-4594-B263-E575A15E544F}" srcOrd="0" destOrd="0" presId="urn:microsoft.com/office/officeart/2011/layout/CircleProcess"/>
    <dgm:cxn modelId="{B0797312-8339-48EB-B8EF-E53C8DEBB2AC}" type="presParOf" srcId="{544F34A3-176A-4C78-AFD9-6C74D408359D}" destId="{CAF876BA-986E-4259-ADE8-E15250DBEED3}" srcOrd="4" destOrd="0" presId="urn:microsoft.com/office/officeart/2011/layout/CircleProcess"/>
    <dgm:cxn modelId="{A5D025FB-79C1-450B-B173-DA489E0FC144}" type="presParOf" srcId="{CAF876BA-986E-4259-ADE8-E15250DBEED3}" destId="{377BAFE3-5F68-40E9-8F65-BF3D675A5F07}" srcOrd="0" destOrd="0" presId="urn:microsoft.com/office/officeart/2011/layout/CircleProcess"/>
    <dgm:cxn modelId="{991F5C12-B9D9-4692-816B-DA914920F021}" type="presParOf" srcId="{544F34A3-176A-4C78-AFD9-6C74D408359D}" destId="{F21DD07C-77DD-43C3-9E2A-6B68BBC2D7EB}" srcOrd="5" destOrd="0" presId="urn:microsoft.com/office/officeart/2011/layout/CircleProcess"/>
    <dgm:cxn modelId="{1C9257DC-16DC-427B-B2AF-2CDA57CEBC1E}" type="presParOf" srcId="{544F34A3-176A-4C78-AFD9-6C74D408359D}" destId="{EA772169-183A-4FF9-84A3-BDC50B3C5368}" srcOrd="6" destOrd="0" presId="urn:microsoft.com/office/officeart/2011/layout/CircleProcess"/>
    <dgm:cxn modelId="{F0101C68-E7B9-484C-A1FB-074759E76158}" type="presParOf" srcId="{EA772169-183A-4FF9-84A3-BDC50B3C5368}" destId="{EF6A6476-7F58-4A3B-BCC8-3FDD88856406}" srcOrd="0" destOrd="0" presId="urn:microsoft.com/office/officeart/2011/layout/CircleProcess"/>
    <dgm:cxn modelId="{75EFFE05-AE9B-423A-A481-C11C139AF350}" type="presParOf" srcId="{544F34A3-176A-4C78-AFD9-6C74D408359D}" destId="{D9358DF3-B658-4455-8AF6-63F42C1A19D3}" srcOrd="7" destOrd="0" presId="urn:microsoft.com/office/officeart/2011/layout/CircleProcess"/>
    <dgm:cxn modelId="{686C54C9-8E4F-46DC-8912-18F33DAFC0A4}" type="presParOf" srcId="{D9358DF3-B658-4455-8AF6-63F42C1A19D3}" destId="{0BDBEB6A-A5B6-4978-B53E-67F246054DA9}" srcOrd="0" destOrd="0" presId="urn:microsoft.com/office/officeart/2011/layout/CircleProcess"/>
    <dgm:cxn modelId="{6BA2A748-CE5A-4BB7-A6F4-BBEC26C08FCD}" type="presParOf" srcId="{544F34A3-176A-4C78-AFD9-6C74D408359D}" destId="{45EAE32F-E97F-41C7-9191-A824495E6E36}"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5639DA-C1DF-491D-BEC5-5BB511AEC8AD}"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38ED5911-4A4A-455D-B62D-587375BA7312}">
      <dgm:prSet phldrT="[Text]"/>
      <dgm:spPr/>
      <dgm:t>
        <a:bodyPr/>
        <a:lstStyle/>
        <a:p>
          <a:r>
            <a:rPr lang="en-US"/>
            <a:t>Current State</a:t>
          </a:r>
        </a:p>
      </dgm:t>
    </dgm:pt>
    <dgm:pt modelId="{71B7700A-D1DE-4D8E-98A1-F4F269BC0667}" type="parTrans" cxnId="{77D72A9C-A449-4868-AC7B-57989CAF5BD0}">
      <dgm:prSet/>
      <dgm:spPr/>
      <dgm:t>
        <a:bodyPr/>
        <a:lstStyle/>
        <a:p>
          <a:endParaRPr lang="en-US"/>
        </a:p>
      </dgm:t>
    </dgm:pt>
    <dgm:pt modelId="{1D16D887-2048-467F-9F11-7865D2C96808}" type="sibTrans" cxnId="{77D72A9C-A449-4868-AC7B-57989CAF5BD0}">
      <dgm:prSet/>
      <dgm:spPr/>
      <dgm:t>
        <a:bodyPr/>
        <a:lstStyle/>
        <a:p>
          <a:endParaRPr lang="en-US"/>
        </a:p>
      </dgm:t>
    </dgm:pt>
    <dgm:pt modelId="{DE8B46A1-3F5A-4A7C-8278-C58454ACED1C}">
      <dgm:prSet phldrT="[Text]"/>
      <dgm:spPr/>
      <dgm:t>
        <a:bodyPr/>
        <a:lstStyle/>
        <a:p>
          <a:r>
            <a:rPr lang="en-US"/>
            <a:t>GAP</a:t>
          </a:r>
        </a:p>
      </dgm:t>
    </dgm:pt>
    <dgm:pt modelId="{A7054968-A400-47B0-8B8F-C99FD94B8DE3}" type="parTrans" cxnId="{A06A9520-379F-4A98-A103-7BA6CE4F40FB}">
      <dgm:prSet/>
      <dgm:spPr/>
      <dgm:t>
        <a:bodyPr/>
        <a:lstStyle/>
        <a:p>
          <a:endParaRPr lang="en-US"/>
        </a:p>
      </dgm:t>
    </dgm:pt>
    <dgm:pt modelId="{2C39C244-FA92-4DBC-8A53-B2DA0120FD40}" type="sibTrans" cxnId="{A06A9520-379F-4A98-A103-7BA6CE4F40FB}">
      <dgm:prSet/>
      <dgm:spPr/>
      <dgm:t>
        <a:bodyPr/>
        <a:lstStyle/>
        <a:p>
          <a:endParaRPr lang="en-US"/>
        </a:p>
      </dgm:t>
    </dgm:pt>
    <dgm:pt modelId="{D9646214-7B97-4897-8FFD-BEC26349846C}">
      <dgm:prSet phldrT="[Text]"/>
      <dgm:spPr>
        <a:solidFill>
          <a:schemeClr val="accent3">
            <a:lumMod val="75000"/>
          </a:schemeClr>
        </a:solidFill>
      </dgm:spPr>
      <dgm:t>
        <a:bodyPr/>
        <a:lstStyle/>
        <a:p>
          <a:r>
            <a:rPr lang="en-US"/>
            <a:t>Desired State</a:t>
          </a:r>
        </a:p>
      </dgm:t>
    </dgm:pt>
    <dgm:pt modelId="{9FE5939E-AAC9-4CAD-AA07-C2E2BE55A1F8}" type="parTrans" cxnId="{D4E93FCE-43B6-4739-919D-0E8C306EB44A}">
      <dgm:prSet/>
      <dgm:spPr/>
      <dgm:t>
        <a:bodyPr/>
        <a:lstStyle/>
        <a:p>
          <a:endParaRPr lang="en-US"/>
        </a:p>
      </dgm:t>
    </dgm:pt>
    <dgm:pt modelId="{55000E02-B874-48DB-82E9-2D61ABB9418D}" type="sibTrans" cxnId="{D4E93FCE-43B6-4739-919D-0E8C306EB44A}">
      <dgm:prSet/>
      <dgm:spPr/>
      <dgm:t>
        <a:bodyPr/>
        <a:lstStyle/>
        <a:p>
          <a:endParaRPr lang="en-US"/>
        </a:p>
      </dgm:t>
    </dgm:pt>
    <dgm:pt modelId="{544F34A3-176A-4C78-AFD9-6C74D408359D}" type="pres">
      <dgm:prSet presAssocID="{045639DA-C1DF-491D-BEC5-5BB511AEC8AD}" presName="Name0" presStyleCnt="0">
        <dgm:presLayoutVars>
          <dgm:chMax val="11"/>
          <dgm:chPref val="11"/>
          <dgm:dir/>
          <dgm:resizeHandles/>
        </dgm:presLayoutVars>
      </dgm:prSet>
      <dgm:spPr/>
    </dgm:pt>
    <dgm:pt modelId="{CFD40DCF-1332-4F51-BD46-03A6A680F4DE}" type="pres">
      <dgm:prSet presAssocID="{D9646214-7B97-4897-8FFD-BEC26349846C}" presName="Accent3" presStyleCnt="0"/>
      <dgm:spPr/>
    </dgm:pt>
    <dgm:pt modelId="{E98AD7D1-979B-4706-AA6F-247B28A9FA4A}" type="pres">
      <dgm:prSet presAssocID="{D9646214-7B97-4897-8FFD-BEC26349846C}" presName="Accent" presStyleLbl="node1" presStyleIdx="0" presStyleCnt="3"/>
      <dgm:spPr/>
    </dgm:pt>
    <dgm:pt modelId="{E78AC692-00ED-4FD8-94C4-97FF1DD9643E}" type="pres">
      <dgm:prSet presAssocID="{D9646214-7B97-4897-8FFD-BEC26349846C}" presName="ParentBackground3" presStyleCnt="0"/>
      <dgm:spPr/>
    </dgm:pt>
    <dgm:pt modelId="{0DC1A54E-2299-4CF7-977E-B5D0FD7E4CBC}" type="pres">
      <dgm:prSet presAssocID="{D9646214-7B97-4897-8FFD-BEC26349846C}" presName="ParentBackground" presStyleLbl="fgAcc1" presStyleIdx="0" presStyleCnt="3"/>
      <dgm:spPr/>
    </dgm:pt>
    <dgm:pt modelId="{92035470-6B55-43CC-BACB-58D3FC2CA48E}" type="pres">
      <dgm:prSet presAssocID="{D9646214-7B97-4897-8FFD-BEC26349846C}" presName="Parent3" presStyleLbl="revTx" presStyleIdx="0" presStyleCnt="0">
        <dgm:presLayoutVars>
          <dgm:chMax val="1"/>
          <dgm:chPref val="1"/>
          <dgm:bulletEnabled val="1"/>
        </dgm:presLayoutVars>
      </dgm:prSet>
      <dgm:spPr/>
    </dgm:pt>
    <dgm:pt modelId="{4CC88154-867B-4A64-95D9-054644B55650}" type="pres">
      <dgm:prSet presAssocID="{DE8B46A1-3F5A-4A7C-8278-C58454ACED1C}" presName="Accent2" presStyleCnt="0"/>
      <dgm:spPr/>
    </dgm:pt>
    <dgm:pt modelId="{4EA43D65-9EFE-4594-B263-E575A15E544F}" type="pres">
      <dgm:prSet presAssocID="{DE8B46A1-3F5A-4A7C-8278-C58454ACED1C}" presName="Accent" presStyleLbl="node1" presStyleIdx="1" presStyleCnt="3"/>
      <dgm:spPr>
        <a:solidFill>
          <a:schemeClr val="accent2">
            <a:lumMod val="75000"/>
          </a:schemeClr>
        </a:solidFill>
      </dgm:spPr>
    </dgm:pt>
    <dgm:pt modelId="{CAF876BA-986E-4259-ADE8-E15250DBEED3}" type="pres">
      <dgm:prSet presAssocID="{DE8B46A1-3F5A-4A7C-8278-C58454ACED1C}" presName="ParentBackground2" presStyleCnt="0"/>
      <dgm:spPr/>
    </dgm:pt>
    <dgm:pt modelId="{377BAFE3-5F68-40E9-8F65-BF3D675A5F07}" type="pres">
      <dgm:prSet presAssocID="{DE8B46A1-3F5A-4A7C-8278-C58454ACED1C}" presName="ParentBackground" presStyleLbl="fgAcc1" presStyleIdx="1" presStyleCnt="3"/>
      <dgm:spPr/>
    </dgm:pt>
    <dgm:pt modelId="{F21DD07C-77DD-43C3-9E2A-6B68BBC2D7EB}" type="pres">
      <dgm:prSet presAssocID="{DE8B46A1-3F5A-4A7C-8278-C58454ACED1C}" presName="Parent2" presStyleLbl="revTx" presStyleIdx="0" presStyleCnt="0">
        <dgm:presLayoutVars>
          <dgm:chMax val="1"/>
          <dgm:chPref val="1"/>
          <dgm:bulletEnabled val="1"/>
        </dgm:presLayoutVars>
      </dgm:prSet>
      <dgm:spPr/>
    </dgm:pt>
    <dgm:pt modelId="{EA772169-183A-4FF9-84A3-BDC50B3C5368}" type="pres">
      <dgm:prSet presAssocID="{38ED5911-4A4A-455D-B62D-587375BA7312}" presName="Accent1" presStyleCnt="0"/>
      <dgm:spPr/>
    </dgm:pt>
    <dgm:pt modelId="{EF6A6476-7F58-4A3B-BCC8-3FDD88856406}" type="pres">
      <dgm:prSet presAssocID="{38ED5911-4A4A-455D-B62D-587375BA7312}" presName="Accent" presStyleLbl="node1" presStyleIdx="2" presStyleCnt="3"/>
      <dgm:spPr>
        <a:solidFill>
          <a:schemeClr val="accent2">
            <a:lumMod val="60000"/>
            <a:lumOff val="40000"/>
          </a:schemeClr>
        </a:solidFill>
      </dgm:spPr>
    </dgm:pt>
    <dgm:pt modelId="{D9358DF3-B658-4455-8AF6-63F42C1A19D3}" type="pres">
      <dgm:prSet presAssocID="{38ED5911-4A4A-455D-B62D-587375BA7312}" presName="ParentBackground1" presStyleCnt="0"/>
      <dgm:spPr/>
    </dgm:pt>
    <dgm:pt modelId="{0BDBEB6A-A5B6-4978-B53E-67F246054DA9}" type="pres">
      <dgm:prSet presAssocID="{38ED5911-4A4A-455D-B62D-587375BA7312}" presName="ParentBackground" presStyleLbl="fgAcc1" presStyleIdx="2" presStyleCnt="3"/>
      <dgm:spPr/>
    </dgm:pt>
    <dgm:pt modelId="{45EAE32F-E97F-41C7-9191-A824495E6E36}" type="pres">
      <dgm:prSet presAssocID="{38ED5911-4A4A-455D-B62D-587375BA7312}" presName="Parent1" presStyleLbl="revTx" presStyleIdx="0" presStyleCnt="0">
        <dgm:presLayoutVars>
          <dgm:chMax val="1"/>
          <dgm:chPref val="1"/>
          <dgm:bulletEnabled val="1"/>
        </dgm:presLayoutVars>
      </dgm:prSet>
      <dgm:spPr/>
    </dgm:pt>
  </dgm:ptLst>
  <dgm:cxnLst>
    <dgm:cxn modelId="{A06A9520-379F-4A98-A103-7BA6CE4F40FB}" srcId="{045639DA-C1DF-491D-BEC5-5BB511AEC8AD}" destId="{DE8B46A1-3F5A-4A7C-8278-C58454ACED1C}" srcOrd="1" destOrd="0" parTransId="{A7054968-A400-47B0-8B8F-C99FD94B8DE3}" sibTransId="{2C39C244-FA92-4DBC-8A53-B2DA0120FD40}"/>
    <dgm:cxn modelId="{7FFE2E6C-5C74-441B-B7DE-1D873637B265}" type="presOf" srcId="{DE8B46A1-3F5A-4A7C-8278-C58454ACED1C}" destId="{377BAFE3-5F68-40E9-8F65-BF3D675A5F07}" srcOrd="0" destOrd="0" presId="urn:microsoft.com/office/officeart/2011/layout/CircleProcess"/>
    <dgm:cxn modelId="{77725292-7A71-4647-A8D9-9873BCEDC09C}" type="presOf" srcId="{DE8B46A1-3F5A-4A7C-8278-C58454ACED1C}" destId="{F21DD07C-77DD-43C3-9E2A-6B68BBC2D7EB}" srcOrd="1" destOrd="0" presId="urn:microsoft.com/office/officeart/2011/layout/CircleProcess"/>
    <dgm:cxn modelId="{77D72A9C-A449-4868-AC7B-57989CAF5BD0}" srcId="{045639DA-C1DF-491D-BEC5-5BB511AEC8AD}" destId="{38ED5911-4A4A-455D-B62D-587375BA7312}" srcOrd="0" destOrd="0" parTransId="{71B7700A-D1DE-4D8E-98A1-F4F269BC0667}" sibTransId="{1D16D887-2048-467F-9F11-7865D2C96808}"/>
    <dgm:cxn modelId="{CC3C8BC5-E0FE-4C7F-8062-CA1B3B9CB7FD}" type="presOf" srcId="{D9646214-7B97-4897-8FFD-BEC26349846C}" destId="{0DC1A54E-2299-4CF7-977E-B5D0FD7E4CBC}" srcOrd="0" destOrd="0" presId="urn:microsoft.com/office/officeart/2011/layout/CircleProcess"/>
    <dgm:cxn modelId="{D4E93FCE-43B6-4739-919D-0E8C306EB44A}" srcId="{045639DA-C1DF-491D-BEC5-5BB511AEC8AD}" destId="{D9646214-7B97-4897-8FFD-BEC26349846C}" srcOrd="2" destOrd="0" parTransId="{9FE5939E-AAC9-4CAD-AA07-C2E2BE55A1F8}" sibTransId="{55000E02-B874-48DB-82E9-2D61ABB9418D}"/>
    <dgm:cxn modelId="{C247D6D6-5C03-4ECB-B00E-7DAB733D1F31}" type="presOf" srcId="{045639DA-C1DF-491D-BEC5-5BB511AEC8AD}" destId="{544F34A3-176A-4C78-AFD9-6C74D408359D}" srcOrd="0" destOrd="0" presId="urn:microsoft.com/office/officeart/2011/layout/CircleProcess"/>
    <dgm:cxn modelId="{486150E3-1644-4469-BF1E-8B9CB99EDF60}" type="presOf" srcId="{38ED5911-4A4A-455D-B62D-587375BA7312}" destId="{45EAE32F-E97F-41C7-9191-A824495E6E36}" srcOrd="1" destOrd="0" presId="urn:microsoft.com/office/officeart/2011/layout/CircleProcess"/>
    <dgm:cxn modelId="{418683F6-2FBF-4F43-892D-A9E37458C001}" type="presOf" srcId="{D9646214-7B97-4897-8FFD-BEC26349846C}" destId="{92035470-6B55-43CC-BACB-58D3FC2CA48E}" srcOrd="1" destOrd="0" presId="urn:microsoft.com/office/officeart/2011/layout/CircleProcess"/>
    <dgm:cxn modelId="{356865FD-434E-4BDF-945A-1498914888FD}" type="presOf" srcId="{38ED5911-4A4A-455D-B62D-587375BA7312}" destId="{0BDBEB6A-A5B6-4978-B53E-67F246054DA9}" srcOrd="0" destOrd="0" presId="urn:microsoft.com/office/officeart/2011/layout/CircleProcess"/>
    <dgm:cxn modelId="{132B16BB-4BB9-4021-BD7B-FA43D9660AC1}" type="presParOf" srcId="{544F34A3-176A-4C78-AFD9-6C74D408359D}" destId="{CFD40DCF-1332-4F51-BD46-03A6A680F4DE}" srcOrd="0" destOrd="0" presId="urn:microsoft.com/office/officeart/2011/layout/CircleProcess"/>
    <dgm:cxn modelId="{71476F0B-6925-4906-9CDC-27E02D459054}" type="presParOf" srcId="{CFD40DCF-1332-4F51-BD46-03A6A680F4DE}" destId="{E98AD7D1-979B-4706-AA6F-247B28A9FA4A}" srcOrd="0" destOrd="0" presId="urn:microsoft.com/office/officeart/2011/layout/CircleProcess"/>
    <dgm:cxn modelId="{C8553E12-4932-48B3-B7DC-654E62547CC3}" type="presParOf" srcId="{544F34A3-176A-4C78-AFD9-6C74D408359D}" destId="{E78AC692-00ED-4FD8-94C4-97FF1DD9643E}" srcOrd="1" destOrd="0" presId="urn:microsoft.com/office/officeart/2011/layout/CircleProcess"/>
    <dgm:cxn modelId="{749C2643-2F4A-440B-8608-B0623FB3049C}" type="presParOf" srcId="{E78AC692-00ED-4FD8-94C4-97FF1DD9643E}" destId="{0DC1A54E-2299-4CF7-977E-B5D0FD7E4CBC}" srcOrd="0" destOrd="0" presId="urn:microsoft.com/office/officeart/2011/layout/CircleProcess"/>
    <dgm:cxn modelId="{FEB9B670-13D9-4F61-81BE-0D69D15C075C}" type="presParOf" srcId="{544F34A3-176A-4C78-AFD9-6C74D408359D}" destId="{92035470-6B55-43CC-BACB-58D3FC2CA48E}" srcOrd="2" destOrd="0" presId="urn:microsoft.com/office/officeart/2011/layout/CircleProcess"/>
    <dgm:cxn modelId="{6462531C-3F1E-4573-9EB1-6FB204CD0827}" type="presParOf" srcId="{544F34A3-176A-4C78-AFD9-6C74D408359D}" destId="{4CC88154-867B-4A64-95D9-054644B55650}" srcOrd="3" destOrd="0" presId="urn:microsoft.com/office/officeart/2011/layout/CircleProcess"/>
    <dgm:cxn modelId="{3CCFF6E7-BB3B-499D-A127-5407A2098522}" type="presParOf" srcId="{4CC88154-867B-4A64-95D9-054644B55650}" destId="{4EA43D65-9EFE-4594-B263-E575A15E544F}" srcOrd="0" destOrd="0" presId="urn:microsoft.com/office/officeart/2011/layout/CircleProcess"/>
    <dgm:cxn modelId="{B0797312-8339-48EB-B8EF-E53C8DEBB2AC}" type="presParOf" srcId="{544F34A3-176A-4C78-AFD9-6C74D408359D}" destId="{CAF876BA-986E-4259-ADE8-E15250DBEED3}" srcOrd="4" destOrd="0" presId="urn:microsoft.com/office/officeart/2011/layout/CircleProcess"/>
    <dgm:cxn modelId="{A5D025FB-79C1-450B-B173-DA489E0FC144}" type="presParOf" srcId="{CAF876BA-986E-4259-ADE8-E15250DBEED3}" destId="{377BAFE3-5F68-40E9-8F65-BF3D675A5F07}" srcOrd="0" destOrd="0" presId="urn:microsoft.com/office/officeart/2011/layout/CircleProcess"/>
    <dgm:cxn modelId="{991F5C12-B9D9-4692-816B-DA914920F021}" type="presParOf" srcId="{544F34A3-176A-4C78-AFD9-6C74D408359D}" destId="{F21DD07C-77DD-43C3-9E2A-6B68BBC2D7EB}" srcOrd="5" destOrd="0" presId="urn:microsoft.com/office/officeart/2011/layout/CircleProcess"/>
    <dgm:cxn modelId="{1C9257DC-16DC-427B-B2AF-2CDA57CEBC1E}" type="presParOf" srcId="{544F34A3-176A-4C78-AFD9-6C74D408359D}" destId="{EA772169-183A-4FF9-84A3-BDC50B3C5368}" srcOrd="6" destOrd="0" presId="urn:microsoft.com/office/officeart/2011/layout/CircleProcess"/>
    <dgm:cxn modelId="{F0101C68-E7B9-484C-A1FB-074759E76158}" type="presParOf" srcId="{EA772169-183A-4FF9-84A3-BDC50B3C5368}" destId="{EF6A6476-7F58-4A3B-BCC8-3FDD88856406}" srcOrd="0" destOrd="0" presId="urn:microsoft.com/office/officeart/2011/layout/CircleProcess"/>
    <dgm:cxn modelId="{75EFFE05-AE9B-423A-A481-C11C139AF350}" type="presParOf" srcId="{544F34A3-176A-4C78-AFD9-6C74D408359D}" destId="{D9358DF3-B658-4455-8AF6-63F42C1A19D3}" srcOrd="7" destOrd="0" presId="urn:microsoft.com/office/officeart/2011/layout/CircleProcess"/>
    <dgm:cxn modelId="{686C54C9-8E4F-46DC-8912-18F33DAFC0A4}" type="presParOf" srcId="{D9358DF3-B658-4455-8AF6-63F42C1A19D3}" destId="{0BDBEB6A-A5B6-4978-B53E-67F246054DA9}" srcOrd="0" destOrd="0" presId="urn:microsoft.com/office/officeart/2011/layout/CircleProcess"/>
    <dgm:cxn modelId="{6BA2A748-CE5A-4BB7-A6F4-BBEC26C08FCD}" type="presParOf" srcId="{544F34A3-176A-4C78-AFD9-6C74D408359D}" destId="{45EAE32F-E97F-41C7-9191-A824495E6E36}" srcOrd="8"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9D4DFD-661C-49E4-B73A-2A8A0483E51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C577441B-854F-468C-A28B-7CD1B9462480}">
      <dgm:prSet phldrT="[Text]"/>
      <dgm:spPr>
        <a:solidFill>
          <a:schemeClr val="accent2">
            <a:lumMod val="60000"/>
            <a:lumOff val="40000"/>
          </a:schemeClr>
        </a:solidFill>
      </dgm:spPr>
      <dgm:t>
        <a:bodyPr/>
        <a:lstStyle/>
        <a:p>
          <a:r>
            <a:rPr lang="en-US"/>
            <a:t>Data Quality</a:t>
          </a:r>
        </a:p>
      </dgm:t>
    </dgm:pt>
    <dgm:pt modelId="{8768067E-29D6-412B-94E7-FC44E5ECC4D8}" type="parTrans" cxnId="{DE3552A6-D7D6-4EA7-BD2D-62CA3C4889A4}">
      <dgm:prSet/>
      <dgm:spPr/>
      <dgm:t>
        <a:bodyPr/>
        <a:lstStyle/>
        <a:p>
          <a:endParaRPr lang="en-US"/>
        </a:p>
      </dgm:t>
    </dgm:pt>
    <dgm:pt modelId="{2D34E8B6-FD10-412B-959A-CA5FC4D602B3}" type="sibTrans" cxnId="{DE3552A6-D7D6-4EA7-BD2D-62CA3C4889A4}">
      <dgm:prSet/>
      <dgm:spPr/>
      <dgm:t>
        <a:bodyPr/>
        <a:lstStyle/>
        <a:p>
          <a:endParaRPr lang="en-US"/>
        </a:p>
      </dgm:t>
    </dgm:pt>
    <dgm:pt modelId="{81551FFD-2633-476E-839A-13A5FE65A03E}">
      <dgm:prSet phldrT="[Text]"/>
      <dgm:spPr>
        <a:solidFill>
          <a:schemeClr val="accent1">
            <a:lumMod val="60000"/>
            <a:lumOff val="40000"/>
          </a:schemeClr>
        </a:solidFill>
      </dgm:spPr>
      <dgm:t>
        <a:bodyPr/>
        <a:lstStyle/>
        <a:p>
          <a:r>
            <a:rPr lang="en-US"/>
            <a:t>Completeness</a:t>
          </a:r>
        </a:p>
      </dgm:t>
    </dgm:pt>
    <dgm:pt modelId="{E21ABF61-8BC2-4E71-9CAD-CF2D28040675}" type="parTrans" cxnId="{AD87813F-3090-465D-94D8-264111155B65}">
      <dgm:prSet/>
      <dgm:spPr/>
      <dgm:t>
        <a:bodyPr/>
        <a:lstStyle/>
        <a:p>
          <a:endParaRPr lang="en-US"/>
        </a:p>
      </dgm:t>
    </dgm:pt>
    <dgm:pt modelId="{443F2099-C937-4033-94F3-AE5C668453B8}" type="sibTrans" cxnId="{AD87813F-3090-465D-94D8-264111155B65}">
      <dgm:prSet/>
      <dgm:spPr/>
      <dgm:t>
        <a:bodyPr/>
        <a:lstStyle/>
        <a:p>
          <a:endParaRPr lang="en-US"/>
        </a:p>
      </dgm:t>
    </dgm:pt>
    <dgm:pt modelId="{300322A2-4F4A-4FDE-AB84-4AFC6CE70F46}">
      <dgm:prSet phldrT="[Text]"/>
      <dgm:spPr>
        <a:solidFill>
          <a:schemeClr val="accent1"/>
        </a:solidFill>
      </dgm:spPr>
      <dgm:t>
        <a:bodyPr/>
        <a:lstStyle/>
        <a:p>
          <a:r>
            <a:rPr lang="en-US"/>
            <a:t>Format</a:t>
          </a:r>
        </a:p>
      </dgm:t>
    </dgm:pt>
    <dgm:pt modelId="{AB20508D-5AA3-454E-995C-A5C976FCC189}" type="parTrans" cxnId="{3F68D821-8A54-4A38-BED2-9F8AF85D0862}">
      <dgm:prSet/>
      <dgm:spPr/>
      <dgm:t>
        <a:bodyPr/>
        <a:lstStyle/>
        <a:p>
          <a:endParaRPr lang="en-US"/>
        </a:p>
      </dgm:t>
    </dgm:pt>
    <dgm:pt modelId="{00932074-C1B4-4C25-80A8-C539AE85EE30}" type="sibTrans" cxnId="{3F68D821-8A54-4A38-BED2-9F8AF85D0862}">
      <dgm:prSet/>
      <dgm:spPr/>
      <dgm:t>
        <a:bodyPr/>
        <a:lstStyle/>
        <a:p>
          <a:endParaRPr lang="en-US"/>
        </a:p>
      </dgm:t>
    </dgm:pt>
    <dgm:pt modelId="{AFCF6201-BEEE-40D9-82C6-F4E84A084DA2}">
      <dgm:prSet phldrT="[Text]"/>
      <dgm:spPr>
        <a:solidFill>
          <a:schemeClr val="accent3">
            <a:lumMod val="60000"/>
            <a:lumOff val="40000"/>
          </a:schemeClr>
        </a:solidFill>
      </dgm:spPr>
      <dgm:t>
        <a:bodyPr/>
        <a:lstStyle/>
        <a:p>
          <a:r>
            <a:rPr lang="en-US"/>
            <a:t>Consistency</a:t>
          </a:r>
        </a:p>
      </dgm:t>
    </dgm:pt>
    <dgm:pt modelId="{E3964DDE-09FA-40EF-88F4-0999273D536A}" type="parTrans" cxnId="{2DBCC92B-6F0D-4077-AA45-BD15D47C1395}">
      <dgm:prSet/>
      <dgm:spPr/>
      <dgm:t>
        <a:bodyPr/>
        <a:lstStyle/>
        <a:p>
          <a:endParaRPr lang="en-US"/>
        </a:p>
      </dgm:t>
    </dgm:pt>
    <dgm:pt modelId="{C0AF3BCD-D4E2-48E6-8A4A-BC928F730EB0}" type="sibTrans" cxnId="{2DBCC92B-6F0D-4077-AA45-BD15D47C1395}">
      <dgm:prSet/>
      <dgm:spPr/>
      <dgm:t>
        <a:bodyPr/>
        <a:lstStyle/>
        <a:p>
          <a:endParaRPr lang="en-US"/>
        </a:p>
      </dgm:t>
    </dgm:pt>
    <dgm:pt modelId="{F5769030-A2D5-4C13-9751-3B46F27C40EE}">
      <dgm:prSet phldrT="[Text]"/>
      <dgm:spPr>
        <a:solidFill>
          <a:schemeClr val="accent3"/>
        </a:solidFill>
      </dgm:spPr>
      <dgm:t>
        <a:bodyPr/>
        <a:lstStyle/>
        <a:p>
          <a:r>
            <a:rPr lang="en-US"/>
            <a:t>Duplication</a:t>
          </a:r>
        </a:p>
      </dgm:t>
    </dgm:pt>
    <dgm:pt modelId="{75D62A54-7FE5-4B2A-BF08-34EC8FB09932}" type="parTrans" cxnId="{7F43255C-DA34-4EC5-94E5-A74120B79E40}">
      <dgm:prSet/>
      <dgm:spPr/>
      <dgm:t>
        <a:bodyPr/>
        <a:lstStyle/>
        <a:p>
          <a:endParaRPr lang="en-US"/>
        </a:p>
      </dgm:t>
    </dgm:pt>
    <dgm:pt modelId="{74E311AC-D568-4455-86A6-C7A0466D4068}" type="sibTrans" cxnId="{7F43255C-DA34-4EC5-94E5-A74120B79E40}">
      <dgm:prSet/>
      <dgm:spPr/>
      <dgm:t>
        <a:bodyPr/>
        <a:lstStyle/>
        <a:p>
          <a:endParaRPr lang="en-US"/>
        </a:p>
      </dgm:t>
    </dgm:pt>
    <dgm:pt modelId="{D855979D-6C2D-467A-A73F-554802305D83}">
      <dgm:prSet phldrT="[Text]"/>
      <dgm:spPr>
        <a:solidFill>
          <a:schemeClr val="accent6">
            <a:lumMod val="60000"/>
            <a:lumOff val="40000"/>
          </a:schemeClr>
        </a:solidFill>
      </dgm:spPr>
      <dgm:t>
        <a:bodyPr/>
        <a:lstStyle/>
        <a:p>
          <a:r>
            <a:rPr lang="en-US"/>
            <a:t>Integrity</a:t>
          </a:r>
        </a:p>
      </dgm:t>
    </dgm:pt>
    <dgm:pt modelId="{41442D00-51B5-4F3D-A511-BEDED3D730E9}" type="parTrans" cxnId="{932923E2-F722-4A01-8142-277F1E5D7EE5}">
      <dgm:prSet/>
      <dgm:spPr/>
      <dgm:t>
        <a:bodyPr/>
        <a:lstStyle/>
        <a:p>
          <a:endParaRPr lang="en-US"/>
        </a:p>
      </dgm:t>
    </dgm:pt>
    <dgm:pt modelId="{EE066861-3411-4E49-89EF-5883CE2A3073}" type="sibTrans" cxnId="{932923E2-F722-4A01-8142-277F1E5D7EE5}">
      <dgm:prSet/>
      <dgm:spPr/>
      <dgm:t>
        <a:bodyPr/>
        <a:lstStyle/>
        <a:p>
          <a:endParaRPr lang="en-US"/>
        </a:p>
      </dgm:t>
    </dgm:pt>
    <dgm:pt modelId="{11053E6F-271C-44DB-BA2C-B571BD79DB88}">
      <dgm:prSet phldrT="[Text]"/>
      <dgm:spPr>
        <a:solidFill>
          <a:schemeClr val="accent6"/>
        </a:solidFill>
      </dgm:spPr>
      <dgm:t>
        <a:bodyPr/>
        <a:lstStyle/>
        <a:p>
          <a:r>
            <a:rPr lang="en-US"/>
            <a:t>Accuracy</a:t>
          </a:r>
        </a:p>
      </dgm:t>
    </dgm:pt>
    <dgm:pt modelId="{C09A5952-EF05-4D4E-A8C9-2D366563AEA2}" type="parTrans" cxnId="{3C38A625-CFF0-4FA4-9CE9-5EF53C81A2BE}">
      <dgm:prSet/>
      <dgm:spPr/>
      <dgm:t>
        <a:bodyPr/>
        <a:lstStyle/>
        <a:p>
          <a:endParaRPr lang="en-US"/>
        </a:p>
      </dgm:t>
    </dgm:pt>
    <dgm:pt modelId="{3A7B1EE4-0C19-4F93-A8E5-9CD001F75ECB}" type="sibTrans" cxnId="{3C38A625-CFF0-4FA4-9CE9-5EF53C81A2BE}">
      <dgm:prSet/>
      <dgm:spPr/>
      <dgm:t>
        <a:bodyPr/>
        <a:lstStyle/>
        <a:p>
          <a:endParaRPr lang="en-US"/>
        </a:p>
      </dgm:t>
    </dgm:pt>
    <dgm:pt modelId="{D8FEF225-494E-4BD7-9C59-3B87307FAB1D}" type="pres">
      <dgm:prSet presAssocID="{B29D4DFD-661C-49E4-B73A-2A8A0483E518}" presName="Name0" presStyleCnt="0">
        <dgm:presLayoutVars>
          <dgm:chMax val="1"/>
          <dgm:dir/>
          <dgm:animLvl val="ctr"/>
          <dgm:resizeHandles val="exact"/>
        </dgm:presLayoutVars>
      </dgm:prSet>
      <dgm:spPr/>
    </dgm:pt>
    <dgm:pt modelId="{71A5A332-8BA0-4EB7-9715-8B16524E300B}" type="pres">
      <dgm:prSet presAssocID="{C577441B-854F-468C-A28B-7CD1B9462480}" presName="centerShape" presStyleLbl="node0" presStyleIdx="0" presStyleCnt="1"/>
      <dgm:spPr/>
    </dgm:pt>
    <dgm:pt modelId="{FFE9CD4D-812B-466B-ADA8-F7655E91E44D}" type="pres">
      <dgm:prSet presAssocID="{81551FFD-2633-476E-839A-13A5FE65A03E}" presName="node" presStyleLbl="node1" presStyleIdx="0" presStyleCnt="6">
        <dgm:presLayoutVars>
          <dgm:bulletEnabled val="1"/>
        </dgm:presLayoutVars>
      </dgm:prSet>
      <dgm:spPr/>
    </dgm:pt>
    <dgm:pt modelId="{51A3026B-E0EE-4898-9010-320FAD390D91}" type="pres">
      <dgm:prSet presAssocID="{81551FFD-2633-476E-839A-13A5FE65A03E}" presName="dummy" presStyleCnt="0"/>
      <dgm:spPr/>
    </dgm:pt>
    <dgm:pt modelId="{F50358C4-571E-44AE-8C97-487A1701C7E3}" type="pres">
      <dgm:prSet presAssocID="{443F2099-C937-4033-94F3-AE5C668453B8}" presName="sibTrans" presStyleLbl="sibTrans2D1" presStyleIdx="0" presStyleCnt="6"/>
      <dgm:spPr/>
    </dgm:pt>
    <dgm:pt modelId="{1E7FFD85-8558-4B74-AF2C-F8DDDD15479A}" type="pres">
      <dgm:prSet presAssocID="{300322A2-4F4A-4FDE-AB84-4AFC6CE70F46}" presName="node" presStyleLbl="node1" presStyleIdx="1" presStyleCnt="6">
        <dgm:presLayoutVars>
          <dgm:bulletEnabled val="1"/>
        </dgm:presLayoutVars>
      </dgm:prSet>
      <dgm:spPr/>
    </dgm:pt>
    <dgm:pt modelId="{A0DBF276-A726-480F-9845-4016FA808B06}" type="pres">
      <dgm:prSet presAssocID="{300322A2-4F4A-4FDE-AB84-4AFC6CE70F46}" presName="dummy" presStyleCnt="0"/>
      <dgm:spPr/>
    </dgm:pt>
    <dgm:pt modelId="{40E8BEF1-7A0D-4F2C-B2A6-7D894A726194}" type="pres">
      <dgm:prSet presAssocID="{00932074-C1B4-4C25-80A8-C539AE85EE30}" presName="sibTrans" presStyleLbl="sibTrans2D1" presStyleIdx="1" presStyleCnt="6"/>
      <dgm:spPr/>
    </dgm:pt>
    <dgm:pt modelId="{8E1681AF-BD73-4437-8FCD-9F146D4DDD00}" type="pres">
      <dgm:prSet presAssocID="{AFCF6201-BEEE-40D9-82C6-F4E84A084DA2}" presName="node" presStyleLbl="node1" presStyleIdx="2" presStyleCnt="6">
        <dgm:presLayoutVars>
          <dgm:bulletEnabled val="1"/>
        </dgm:presLayoutVars>
      </dgm:prSet>
      <dgm:spPr/>
    </dgm:pt>
    <dgm:pt modelId="{67E2B935-17D0-4A0B-AFCC-6D3927F6714B}" type="pres">
      <dgm:prSet presAssocID="{AFCF6201-BEEE-40D9-82C6-F4E84A084DA2}" presName="dummy" presStyleCnt="0"/>
      <dgm:spPr/>
    </dgm:pt>
    <dgm:pt modelId="{9B1A3C53-AEAB-432B-AA1A-C80B97973181}" type="pres">
      <dgm:prSet presAssocID="{C0AF3BCD-D4E2-48E6-8A4A-BC928F730EB0}" presName="sibTrans" presStyleLbl="sibTrans2D1" presStyleIdx="2" presStyleCnt="6"/>
      <dgm:spPr/>
    </dgm:pt>
    <dgm:pt modelId="{BF286EAB-B33D-4C95-888E-E9D17572356E}" type="pres">
      <dgm:prSet presAssocID="{F5769030-A2D5-4C13-9751-3B46F27C40EE}" presName="node" presStyleLbl="node1" presStyleIdx="3" presStyleCnt="6">
        <dgm:presLayoutVars>
          <dgm:bulletEnabled val="1"/>
        </dgm:presLayoutVars>
      </dgm:prSet>
      <dgm:spPr/>
    </dgm:pt>
    <dgm:pt modelId="{E2E3AACC-A85C-4C1D-839D-4B1C3B4D2EC2}" type="pres">
      <dgm:prSet presAssocID="{F5769030-A2D5-4C13-9751-3B46F27C40EE}" presName="dummy" presStyleCnt="0"/>
      <dgm:spPr/>
    </dgm:pt>
    <dgm:pt modelId="{BCE32B49-81D0-47BA-8C34-0BDE08B099C6}" type="pres">
      <dgm:prSet presAssocID="{74E311AC-D568-4455-86A6-C7A0466D4068}" presName="sibTrans" presStyleLbl="sibTrans2D1" presStyleIdx="3" presStyleCnt="6"/>
      <dgm:spPr/>
    </dgm:pt>
    <dgm:pt modelId="{7467E30B-6586-4058-B6CB-50395D37C131}" type="pres">
      <dgm:prSet presAssocID="{D855979D-6C2D-467A-A73F-554802305D83}" presName="node" presStyleLbl="node1" presStyleIdx="4" presStyleCnt="6">
        <dgm:presLayoutVars>
          <dgm:bulletEnabled val="1"/>
        </dgm:presLayoutVars>
      </dgm:prSet>
      <dgm:spPr/>
    </dgm:pt>
    <dgm:pt modelId="{0B82DD73-C449-44F6-BBB5-02C7AE8503BF}" type="pres">
      <dgm:prSet presAssocID="{D855979D-6C2D-467A-A73F-554802305D83}" presName="dummy" presStyleCnt="0"/>
      <dgm:spPr/>
    </dgm:pt>
    <dgm:pt modelId="{02CEB5CE-CA2B-4D67-86EA-B9963DA4415F}" type="pres">
      <dgm:prSet presAssocID="{EE066861-3411-4E49-89EF-5883CE2A3073}" presName="sibTrans" presStyleLbl="sibTrans2D1" presStyleIdx="4" presStyleCnt="6"/>
      <dgm:spPr/>
    </dgm:pt>
    <dgm:pt modelId="{AF4E907D-6890-41B7-A558-94FE9CBFD676}" type="pres">
      <dgm:prSet presAssocID="{11053E6F-271C-44DB-BA2C-B571BD79DB88}" presName="node" presStyleLbl="node1" presStyleIdx="5" presStyleCnt="6">
        <dgm:presLayoutVars>
          <dgm:bulletEnabled val="1"/>
        </dgm:presLayoutVars>
      </dgm:prSet>
      <dgm:spPr/>
    </dgm:pt>
    <dgm:pt modelId="{7ADEDA7D-5839-42B1-B264-CCEE0AC68A1A}" type="pres">
      <dgm:prSet presAssocID="{11053E6F-271C-44DB-BA2C-B571BD79DB88}" presName="dummy" presStyleCnt="0"/>
      <dgm:spPr/>
    </dgm:pt>
    <dgm:pt modelId="{FAB1BB2F-4DB3-4E90-9C9C-E1312A198CC7}" type="pres">
      <dgm:prSet presAssocID="{3A7B1EE4-0C19-4F93-A8E5-9CD001F75ECB}" presName="sibTrans" presStyleLbl="sibTrans2D1" presStyleIdx="5" presStyleCnt="6"/>
      <dgm:spPr/>
    </dgm:pt>
  </dgm:ptLst>
  <dgm:cxnLst>
    <dgm:cxn modelId="{DD7F5B04-D4F3-4AE6-AA4C-138BE4B1397E}" type="presOf" srcId="{443F2099-C937-4033-94F3-AE5C668453B8}" destId="{F50358C4-571E-44AE-8C97-487A1701C7E3}" srcOrd="0" destOrd="0" presId="urn:microsoft.com/office/officeart/2005/8/layout/radial6"/>
    <dgm:cxn modelId="{1C757205-E49D-482B-8D77-53EB1150C31C}" type="presOf" srcId="{D855979D-6C2D-467A-A73F-554802305D83}" destId="{7467E30B-6586-4058-B6CB-50395D37C131}" srcOrd="0" destOrd="0" presId="urn:microsoft.com/office/officeart/2005/8/layout/radial6"/>
    <dgm:cxn modelId="{3F68D821-8A54-4A38-BED2-9F8AF85D0862}" srcId="{C577441B-854F-468C-A28B-7CD1B9462480}" destId="{300322A2-4F4A-4FDE-AB84-4AFC6CE70F46}" srcOrd="1" destOrd="0" parTransId="{AB20508D-5AA3-454E-995C-A5C976FCC189}" sibTransId="{00932074-C1B4-4C25-80A8-C539AE85EE30}"/>
    <dgm:cxn modelId="{3C38A625-CFF0-4FA4-9CE9-5EF53C81A2BE}" srcId="{C577441B-854F-468C-A28B-7CD1B9462480}" destId="{11053E6F-271C-44DB-BA2C-B571BD79DB88}" srcOrd="5" destOrd="0" parTransId="{C09A5952-EF05-4D4E-A8C9-2D366563AEA2}" sibTransId="{3A7B1EE4-0C19-4F93-A8E5-9CD001F75ECB}"/>
    <dgm:cxn modelId="{2DBCC92B-6F0D-4077-AA45-BD15D47C1395}" srcId="{C577441B-854F-468C-A28B-7CD1B9462480}" destId="{AFCF6201-BEEE-40D9-82C6-F4E84A084DA2}" srcOrd="2" destOrd="0" parTransId="{E3964DDE-09FA-40EF-88F4-0999273D536A}" sibTransId="{C0AF3BCD-D4E2-48E6-8A4A-BC928F730EB0}"/>
    <dgm:cxn modelId="{52F24A36-285D-44A0-B3D1-2BEEA2097CAC}" type="presOf" srcId="{C577441B-854F-468C-A28B-7CD1B9462480}" destId="{71A5A332-8BA0-4EB7-9715-8B16524E300B}" srcOrd="0" destOrd="0" presId="urn:microsoft.com/office/officeart/2005/8/layout/radial6"/>
    <dgm:cxn modelId="{2AD48D3A-5CB8-44F2-9B72-8D3CA4E958FF}" type="presOf" srcId="{AFCF6201-BEEE-40D9-82C6-F4E84A084DA2}" destId="{8E1681AF-BD73-4437-8FCD-9F146D4DDD00}" srcOrd="0" destOrd="0" presId="urn:microsoft.com/office/officeart/2005/8/layout/radial6"/>
    <dgm:cxn modelId="{DDF1673F-6BC2-4887-8695-9C916B6E5754}" type="presOf" srcId="{C0AF3BCD-D4E2-48E6-8A4A-BC928F730EB0}" destId="{9B1A3C53-AEAB-432B-AA1A-C80B97973181}" srcOrd="0" destOrd="0" presId="urn:microsoft.com/office/officeart/2005/8/layout/radial6"/>
    <dgm:cxn modelId="{AD87813F-3090-465D-94D8-264111155B65}" srcId="{C577441B-854F-468C-A28B-7CD1B9462480}" destId="{81551FFD-2633-476E-839A-13A5FE65A03E}" srcOrd="0" destOrd="0" parTransId="{E21ABF61-8BC2-4E71-9CAD-CF2D28040675}" sibTransId="{443F2099-C937-4033-94F3-AE5C668453B8}"/>
    <dgm:cxn modelId="{7F43255C-DA34-4EC5-94E5-A74120B79E40}" srcId="{C577441B-854F-468C-A28B-7CD1B9462480}" destId="{F5769030-A2D5-4C13-9751-3B46F27C40EE}" srcOrd="3" destOrd="0" parTransId="{75D62A54-7FE5-4B2A-BF08-34EC8FB09932}" sibTransId="{74E311AC-D568-4455-86A6-C7A0466D4068}"/>
    <dgm:cxn modelId="{5EA9D55F-E5E5-499F-BD64-695C814CF59C}" type="presOf" srcId="{300322A2-4F4A-4FDE-AB84-4AFC6CE70F46}" destId="{1E7FFD85-8558-4B74-AF2C-F8DDDD15479A}" srcOrd="0" destOrd="0" presId="urn:microsoft.com/office/officeart/2005/8/layout/radial6"/>
    <dgm:cxn modelId="{76D48F61-3085-4A7B-92DC-E43AC7D00C93}" type="presOf" srcId="{74E311AC-D568-4455-86A6-C7A0466D4068}" destId="{BCE32B49-81D0-47BA-8C34-0BDE08B099C6}" srcOrd="0" destOrd="0" presId="urn:microsoft.com/office/officeart/2005/8/layout/radial6"/>
    <dgm:cxn modelId="{43F4AE75-6893-45B0-A2A1-EDBECF71BEAE}" type="presOf" srcId="{EE066861-3411-4E49-89EF-5883CE2A3073}" destId="{02CEB5CE-CA2B-4D67-86EA-B9963DA4415F}" srcOrd="0" destOrd="0" presId="urn:microsoft.com/office/officeart/2005/8/layout/radial6"/>
    <dgm:cxn modelId="{19CCA084-DF54-4C3A-8E37-9260C9E680B2}" type="presOf" srcId="{11053E6F-271C-44DB-BA2C-B571BD79DB88}" destId="{AF4E907D-6890-41B7-A558-94FE9CBFD676}" srcOrd="0" destOrd="0" presId="urn:microsoft.com/office/officeart/2005/8/layout/radial6"/>
    <dgm:cxn modelId="{84DD2786-30F4-4618-A426-6F9AF20097D2}" type="presOf" srcId="{3A7B1EE4-0C19-4F93-A8E5-9CD001F75ECB}" destId="{FAB1BB2F-4DB3-4E90-9C9C-E1312A198CC7}" srcOrd="0" destOrd="0" presId="urn:microsoft.com/office/officeart/2005/8/layout/radial6"/>
    <dgm:cxn modelId="{A6BF6B87-1649-402A-9D22-E01827CB7B76}" type="presOf" srcId="{B29D4DFD-661C-49E4-B73A-2A8A0483E518}" destId="{D8FEF225-494E-4BD7-9C59-3B87307FAB1D}" srcOrd="0" destOrd="0" presId="urn:microsoft.com/office/officeart/2005/8/layout/radial6"/>
    <dgm:cxn modelId="{22B5618B-5D2F-461C-B502-24BC5A32DC11}" type="presOf" srcId="{81551FFD-2633-476E-839A-13A5FE65A03E}" destId="{FFE9CD4D-812B-466B-ADA8-F7655E91E44D}" srcOrd="0" destOrd="0" presId="urn:microsoft.com/office/officeart/2005/8/layout/radial6"/>
    <dgm:cxn modelId="{DE3552A6-D7D6-4EA7-BD2D-62CA3C4889A4}" srcId="{B29D4DFD-661C-49E4-B73A-2A8A0483E518}" destId="{C577441B-854F-468C-A28B-7CD1B9462480}" srcOrd="0" destOrd="0" parTransId="{8768067E-29D6-412B-94E7-FC44E5ECC4D8}" sibTransId="{2D34E8B6-FD10-412B-959A-CA5FC4D602B3}"/>
    <dgm:cxn modelId="{D3FEEDBC-D28A-4891-B2B1-0E7FB60E1C2D}" type="presOf" srcId="{00932074-C1B4-4C25-80A8-C539AE85EE30}" destId="{40E8BEF1-7A0D-4F2C-B2A6-7D894A726194}" srcOrd="0" destOrd="0" presId="urn:microsoft.com/office/officeart/2005/8/layout/radial6"/>
    <dgm:cxn modelId="{932923E2-F722-4A01-8142-277F1E5D7EE5}" srcId="{C577441B-854F-468C-A28B-7CD1B9462480}" destId="{D855979D-6C2D-467A-A73F-554802305D83}" srcOrd="4" destOrd="0" parTransId="{41442D00-51B5-4F3D-A511-BEDED3D730E9}" sibTransId="{EE066861-3411-4E49-89EF-5883CE2A3073}"/>
    <dgm:cxn modelId="{60D2A2F1-7C7C-49B1-AA32-948C93F2FB34}" type="presOf" srcId="{F5769030-A2D5-4C13-9751-3B46F27C40EE}" destId="{BF286EAB-B33D-4C95-888E-E9D17572356E}" srcOrd="0" destOrd="0" presId="urn:microsoft.com/office/officeart/2005/8/layout/radial6"/>
    <dgm:cxn modelId="{6B3A9E6F-FB56-425B-85A3-3685B17E5894}" type="presParOf" srcId="{D8FEF225-494E-4BD7-9C59-3B87307FAB1D}" destId="{71A5A332-8BA0-4EB7-9715-8B16524E300B}" srcOrd="0" destOrd="0" presId="urn:microsoft.com/office/officeart/2005/8/layout/radial6"/>
    <dgm:cxn modelId="{7A482D4D-6040-45E9-97A2-CC1AA637D64D}" type="presParOf" srcId="{D8FEF225-494E-4BD7-9C59-3B87307FAB1D}" destId="{FFE9CD4D-812B-466B-ADA8-F7655E91E44D}" srcOrd="1" destOrd="0" presId="urn:microsoft.com/office/officeart/2005/8/layout/radial6"/>
    <dgm:cxn modelId="{3BD20513-6E17-4F95-A22D-338F3D93BBBF}" type="presParOf" srcId="{D8FEF225-494E-4BD7-9C59-3B87307FAB1D}" destId="{51A3026B-E0EE-4898-9010-320FAD390D91}" srcOrd="2" destOrd="0" presId="urn:microsoft.com/office/officeart/2005/8/layout/radial6"/>
    <dgm:cxn modelId="{4BF5F0CB-4D87-4F99-9B63-F209A445A00C}" type="presParOf" srcId="{D8FEF225-494E-4BD7-9C59-3B87307FAB1D}" destId="{F50358C4-571E-44AE-8C97-487A1701C7E3}" srcOrd="3" destOrd="0" presId="urn:microsoft.com/office/officeart/2005/8/layout/radial6"/>
    <dgm:cxn modelId="{82857F35-B620-48F4-B9A6-64FB2FAB0741}" type="presParOf" srcId="{D8FEF225-494E-4BD7-9C59-3B87307FAB1D}" destId="{1E7FFD85-8558-4B74-AF2C-F8DDDD15479A}" srcOrd="4" destOrd="0" presId="urn:microsoft.com/office/officeart/2005/8/layout/radial6"/>
    <dgm:cxn modelId="{015827F9-DA1F-4960-8E9C-87788CDE683D}" type="presParOf" srcId="{D8FEF225-494E-4BD7-9C59-3B87307FAB1D}" destId="{A0DBF276-A726-480F-9845-4016FA808B06}" srcOrd="5" destOrd="0" presId="urn:microsoft.com/office/officeart/2005/8/layout/radial6"/>
    <dgm:cxn modelId="{6FBF2A36-A9CF-4998-9925-057322C81254}" type="presParOf" srcId="{D8FEF225-494E-4BD7-9C59-3B87307FAB1D}" destId="{40E8BEF1-7A0D-4F2C-B2A6-7D894A726194}" srcOrd="6" destOrd="0" presId="urn:microsoft.com/office/officeart/2005/8/layout/radial6"/>
    <dgm:cxn modelId="{CEEED151-B62A-4B5E-BA8E-B29CA50B422D}" type="presParOf" srcId="{D8FEF225-494E-4BD7-9C59-3B87307FAB1D}" destId="{8E1681AF-BD73-4437-8FCD-9F146D4DDD00}" srcOrd="7" destOrd="0" presId="urn:microsoft.com/office/officeart/2005/8/layout/radial6"/>
    <dgm:cxn modelId="{84C58DFD-E291-42F3-855F-004D418AF9B1}" type="presParOf" srcId="{D8FEF225-494E-4BD7-9C59-3B87307FAB1D}" destId="{67E2B935-17D0-4A0B-AFCC-6D3927F6714B}" srcOrd="8" destOrd="0" presId="urn:microsoft.com/office/officeart/2005/8/layout/radial6"/>
    <dgm:cxn modelId="{CE51D84F-0D43-4885-8F6E-12E5A8DABE32}" type="presParOf" srcId="{D8FEF225-494E-4BD7-9C59-3B87307FAB1D}" destId="{9B1A3C53-AEAB-432B-AA1A-C80B97973181}" srcOrd="9" destOrd="0" presId="urn:microsoft.com/office/officeart/2005/8/layout/radial6"/>
    <dgm:cxn modelId="{D0EA5482-7357-490D-B51F-B95E5C406CDB}" type="presParOf" srcId="{D8FEF225-494E-4BD7-9C59-3B87307FAB1D}" destId="{BF286EAB-B33D-4C95-888E-E9D17572356E}" srcOrd="10" destOrd="0" presId="urn:microsoft.com/office/officeart/2005/8/layout/radial6"/>
    <dgm:cxn modelId="{AF5A66D2-FBB0-419F-A77F-8790F6B2EDE0}" type="presParOf" srcId="{D8FEF225-494E-4BD7-9C59-3B87307FAB1D}" destId="{E2E3AACC-A85C-4C1D-839D-4B1C3B4D2EC2}" srcOrd="11" destOrd="0" presId="urn:microsoft.com/office/officeart/2005/8/layout/radial6"/>
    <dgm:cxn modelId="{18EBB7F8-FBA3-4674-97CB-92B79A7B4362}" type="presParOf" srcId="{D8FEF225-494E-4BD7-9C59-3B87307FAB1D}" destId="{BCE32B49-81D0-47BA-8C34-0BDE08B099C6}" srcOrd="12" destOrd="0" presId="urn:microsoft.com/office/officeart/2005/8/layout/radial6"/>
    <dgm:cxn modelId="{1A728933-49E5-4B23-8C10-C3EBBA2473BA}" type="presParOf" srcId="{D8FEF225-494E-4BD7-9C59-3B87307FAB1D}" destId="{7467E30B-6586-4058-B6CB-50395D37C131}" srcOrd="13" destOrd="0" presId="urn:microsoft.com/office/officeart/2005/8/layout/radial6"/>
    <dgm:cxn modelId="{FBBAA9D1-2962-45DD-BA16-7AF1671AA194}" type="presParOf" srcId="{D8FEF225-494E-4BD7-9C59-3B87307FAB1D}" destId="{0B82DD73-C449-44F6-BBB5-02C7AE8503BF}" srcOrd="14" destOrd="0" presId="urn:microsoft.com/office/officeart/2005/8/layout/radial6"/>
    <dgm:cxn modelId="{04F6F9F2-7B8F-4C2B-A300-187034E8F004}" type="presParOf" srcId="{D8FEF225-494E-4BD7-9C59-3B87307FAB1D}" destId="{02CEB5CE-CA2B-4D67-86EA-B9963DA4415F}" srcOrd="15" destOrd="0" presId="urn:microsoft.com/office/officeart/2005/8/layout/radial6"/>
    <dgm:cxn modelId="{B9425092-921C-4FE5-9FE1-3D76A35E4BB7}" type="presParOf" srcId="{D8FEF225-494E-4BD7-9C59-3B87307FAB1D}" destId="{AF4E907D-6890-41B7-A558-94FE9CBFD676}" srcOrd="16" destOrd="0" presId="urn:microsoft.com/office/officeart/2005/8/layout/radial6"/>
    <dgm:cxn modelId="{9AFE47DB-9DC5-4995-BD8E-F200C2B2C922}" type="presParOf" srcId="{D8FEF225-494E-4BD7-9C59-3B87307FAB1D}" destId="{7ADEDA7D-5839-42B1-B264-CCEE0AC68A1A}" srcOrd="17" destOrd="0" presId="urn:microsoft.com/office/officeart/2005/8/layout/radial6"/>
    <dgm:cxn modelId="{22AB2941-92F6-4EBC-975E-48B574A3D931}" type="presParOf" srcId="{D8FEF225-494E-4BD7-9C59-3B87307FAB1D}" destId="{FAB1BB2F-4DB3-4E90-9C9C-E1312A198CC7}" srcOrd="18"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9D4DFD-661C-49E4-B73A-2A8A0483E51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C577441B-854F-468C-A28B-7CD1B9462480}">
      <dgm:prSet phldrT="[Text]"/>
      <dgm:spPr>
        <a:solidFill>
          <a:schemeClr val="accent2">
            <a:lumMod val="60000"/>
            <a:lumOff val="40000"/>
          </a:schemeClr>
        </a:solidFill>
      </dgm:spPr>
      <dgm:t>
        <a:bodyPr/>
        <a:lstStyle/>
        <a:p>
          <a:r>
            <a:rPr lang="en-US"/>
            <a:t>Tips &amp; Tricks</a:t>
          </a:r>
        </a:p>
      </dgm:t>
    </dgm:pt>
    <dgm:pt modelId="{8768067E-29D6-412B-94E7-FC44E5ECC4D8}" type="parTrans" cxnId="{DE3552A6-D7D6-4EA7-BD2D-62CA3C4889A4}">
      <dgm:prSet/>
      <dgm:spPr/>
      <dgm:t>
        <a:bodyPr/>
        <a:lstStyle/>
        <a:p>
          <a:endParaRPr lang="en-US"/>
        </a:p>
      </dgm:t>
    </dgm:pt>
    <dgm:pt modelId="{2D34E8B6-FD10-412B-959A-CA5FC4D602B3}" type="sibTrans" cxnId="{DE3552A6-D7D6-4EA7-BD2D-62CA3C4889A4}">
      <dgm:prSet/>
      <dgm:spPr/>
      <dgm:t>
        <a:bodyPr/>
        <a:lstStyle/>
        <a:p>
          <a:endParaRPr lang="en-US"/>
        </a:p>
      </dgm:t>
    </dgm:pt>
    <dgm:pt modelId="{81551FFD-2633-476E-839A-13A5FE65A03E}">
      <dgm:prSet phldrT="[Text]"/>
      <dgm:spPr>
        <a:solidFill>
          <a:schemeClr val="accent1">
            <a:lumMod val="60000"/>
            <a:lumOff val="40000"/>
          </a:schemeClr>
        </a:solidFill>
      </dgm:spPr>
      <dgm:t>
        <a:bodyPr/>
        <a:lstStyle/>
        <a:p>
          <a:r>
            <a:rPr lang="en-US"/>
            <a:t>Housing Inventory Count</a:t>
          </a:r>
        </a:p>
      </dgm:t>
    </dgm:pt>
    <dgm:pt modelId="{E21ABF61-8BC2-4E71-9CAD-CF2D28040675}" type="parTrans" cxnId="{AD87813F-3090-465D-94D8-264111155B65}">
      <dgm:prSet/>
      <dgm:spPr/>
      <dgm:t>
        <a:bodyPr/>
        <a:lstStyle/>
        <a:p>
          <a:endParaRPr lang="en-US"/>
        </a:p>
      </dgm:t>
    </dgm:pt>
    <dgm:pt modelId="{443F2099-C937-4033-94F3-AE5C668453B8}" type="sibTrans" cxnId="{AD87813F-3090-465D-94D8-264111155B65}">
      <dgm:prSet/>
      <dgm:spPr/>
      <dgm:t>
        <a:bodyPr/>
        <a:lstStyle/>
        <a:p>
          <a:endParaRPr lang="en-US"/>
        </a:p>
      </dgm:t>
    </dgm:pt>
    <dgm:pt modelId="{300322A2-4F4A-4FDE-AB84-4AFC6CE70F46}">
      <dgm:prSet phldrT="[Text]"/>
      <dgm:spPr>
        <a:solidFill>
          <a:schemeClr val="accent1"/>
        </a:solidFill>
      </dgm:spPr>
      <dgm:t>
        <a:bodyPr/>
        <a:lstStyle/>
        <a:p>
          <a:r>
            <a:rPr lang="en-US"/>
            <a:t>Point in Time Count</a:t>
          </a:r>
        </a:p>
      </dgm:t>
    </dgm:pt>
    <dgm:pt modelId="{AB20508D-5AA3-454E-995C-A5C976FCC189}" type="parTrans" cxnId="{3F68D821-8A54-4A38-BED2-9F8AF85D0862}">
      <dgm:prSet/>
      <dgm:spPr/>
      <dgm:t>
        <a:bodyPr/>
        <a:lstStyle/>
        <a:p>
          <a:endParaRPr lang="en-US"/>
        </a:p>
      </dgm:t>
    </dgm:pt>
    <dgm:pt modelId="{00932074-C1B4-4C25-80A8-C539AE85EE30}" type="sibTrans" cxnId="{3F68D821-8A54-4A38-BED2-9F8AF85D0862}">
      <dgm:prSet/>
      <dgm:spPr/>
      <dgm:t>
        <a:bodyPr/>
        <a:lstStyle/>
        <a:p>
          <a:endParaRPr lang="en-US"/>
        </a:p>
      </dgm:t>
    </dgm:pt>
    <dgm:pt modelId="{AFCF6201-BEEE-40D9-82C6-F4E84A084DA2}">
      <dgm:prSet phldrT="[Text]"/>
      <dgm:spPr>
        <a:solidFill>
          <a:schemeClr val="accent3">
            <a:lumMod val="60000"/>
            <a:lumOff val="40000"/>
          </a:schemeClr>
        </a:solidFill>
      </dgm:spPr>
      <dgm:t>
        <a:bodyPr/>
        <a:lstStyle/>
        <a:p>
          <a:r>
            <a:rPr lang="en-US"/>
            <a:t>System Performance Measures</a:t>
          </a:r>
        </a:p>
      </dgm:t>
    </dgm:pt>
    <dgm:pt modelId="{E3964DDE-09FA-40EF-88F4-0999273D536A}" type="parTrans" cxnId="{2DBCC92B-6F0D-4077-AA45-BD15D47C1395}">
      <dgm:prSet/>
      <dgm:spPr/>
      <dgm:t>
        <a:bodyPr/>
        <a:lstStyle/>
        <a:p>
          <a:endParaRPr lang="en-US"/>
        </a:p>
      </dgm:t>
    </dgm:pt>
    <dgm:pt modelId="{C0AF3BCD-D4E2-48E6-8A4A-BC928F730EB0}" type="sibTrans" cxnId="{2DBCC92B-6F0D-4077-AA45-BD15D47C1395}">
      <dgm:prSet/>
      <dgm:spPr/>
      <dgm:t>
        <a:bodyPr/>
        <a:lstStyle/>
        <a:p>
          <a:endParaRPr lang="en-US"/>
        </a:p>
      </dgm:t>
    </dgm:pt>
    <dgm:pt modelId="{F5769030-A2D5-4C13-9751-3B46F27C40EE}">
      <dgm:prSet phldrT="[Text]"/>
      <dgm:spPr>
        <a:solidFill>
          <a:schemeClr val="accent3"/>
        </a:solidFill>
      </dgm:spPr>
      <dgm:t>
        <a:bodyPr/>
        <a:lstStyle/>
        <a:p>
          <a:r>
            <a:rPr lang="en-US"/>
            <a:t>Longitudinal Systems Analysis</a:t>
          </a:r>
        </a:p>
      </dgm:t>
    </dgm:pt>
    <dgm:pt modelId="{75D62A54-7FE5-4B2A-BF08-34EC8FB09932}" type="parTrans" cxnId="{7F43255C-DA34-4EC5-94E5-A74120B79E40}">
      <dgm:prSet/>
      <dgm:spPr/>
      <dgm:t>
        <a:bodyPr/>
        <a:lstStyle/>
        <a:p>
          <a:endParaRPr lang="en-US"/>
        </a:p>
      </dgm:t>
    </dgm:pt>
    <dgm:pt modelId="{74E311AC-D568-4455-86A6-C7A0466D4068}" type="sibTrans" cxnId="{7F43255C-DA34-4EC5-94E5-A74120B79E40}">
      <dgm:prSet/>
      <dgm:spPr/>
      <dgm:t>
        <a:bodyPr/>
        <a:lstStyle/>
        <a:p>
          <a:endParaRPr lang="en-US"/>
        </a:p>
      </dgm:t>
    </dgm:pt>
    <dgm:pt modelId="{D8FEF225-494E-4BD7-9C59-3B87307FAB1D}" type="pres">
      <dgm:prSet presAssocID="{B29D4DFD-661C-49E4-B73A-2A8A0483E518}" presName="Name0" presStyleCnt="0">
        <dgm:presLayoutVars>
          <dgm:chMax val="1"/>
          <dgm:dir/>
          <dgm:animLvl val="ctr"/>
          <dgm:resizeHandles val="exact"/>
        </dgm:presLayoutVars>
      </dgm:prSet>
      <dgm:spPr/>
    </dgm:pt>
    <dgm:pt modelId="{71A5A332-8BA0-4EB7-9715-8B16524E300B}" type="pres">
      <dgm:prSet presAssocID="{C577441B-854F-468C-A28B-7CD1B9462480}" presName="centerShape" presStyleLbl="node0" presStyleIdx="0" presStyleCnt="1"/>
      <dgm:spPr/>
    </dgm:pt>
    <dgm:pt modelId="{FFE9CD4D-812B-466B-ADA8-F7655E91E44D}" type="pres">
      <dgm:prSet presAssocID="{81551FFD-2633-476E-839A-13A5FE65A03E}" presName="node" presStyleLbl="node1" presStyleIdx="0" presStyleCnt="4">
        <dgm:presLayoutVars>
          <dgm:bulletEnabled val="1"/>
        </dgm:presLayoutVars>
      </dgm:prSet>
      <dgm:spPr/>
    </dgm:pt>
    <dgm:pt modelId="{51A3026B-E0EE-4898-9010-320FAD390D91}" type="pres">
      <dgm:prSet presAssocID="{81551FFD-2633-476E-839A-13A5FE65A03E}" presName="dummy" presStyleCnt="0"/>
      <dgm:spPr/>
    </dgm:pt>
    <dgm:pt modelId="{F50358C4-571E-44AE-8C97-487A1701C7E3}" type="pres">
      <dgm:prSet presAssocID="{443F2099-C937-4033-94F3-AE5C668453B8}" presName="sibTrans" presStyleLbl="sibTrans2D1" presStyleIdx="0" presStyleCnt="4"/>
      <dgm:spPr/>
    </dgm:pt>
    <dgm:pt modelId="{1E7FFD85-8558-4B74-AF2C-F8DDDD15479A}" type="pres">
      <dgm:prSet presAssocID="{300322A2-4F4A-4FDE-AB84-4AFC6CE70F46}" presName="node" presStyleLbl="node1" presStyleIdx="1" presStyleCnt="4">
        <dgm:presLayoutVars>
          <dgm:bulletEnabled val="1"/>
        </dgm:presLayoutVars>
      </dgm:prSet>
      <dgm:spPr/>
    </dgm:pt>
    <dgm:pt modelId="{A0DBF276-A726-480F-9845-4016FA808B06}" type="pres">
      <dgm:prSet presAssocID="{300322A2-4F4A-4FDE-AB84-4AFC6CE70F46}" presName="dummy" presStyleCnt="0"/>
      <dgm:spPr/>
    </dgm:pt>
    <dgm:pt modelId="{40E8BEF1-7A0D-4F2C-B2A6-7D894A726194}" type="pres">
      <dgm:prSet presAssocID="{00932074-C1B4-4C25-80A8-C539AE85EE30}" presName="sibTrans" presStyleLbl="sibTrans2D1" presStyleIdx="1" presStyleCnt="4"/>
      <dgm:spPr/>
    </dgm:pt>
    <dgm:pt modelId="{8E1681AF-BD73-4437-8FCD-9F146D4DDD00}" type="pres">
      <dgm:prSet presAssocID="{AFCF6201-BEEE-40D9-82C6-F4E84A084DA2}" presName="node" presStyleLbl="node1" presStyleIdx="2" presStyleCnt="4">
        <dgm:presLayoutVars>
          <dgm:bulletEnabled val="1"/>
        </dgm:presLayoutVars>
      </dgm:prSet>
      <dgm:spPr/>
    </dgm:pt>
    <dgm:pt modelId="{67E2B935-17D0-4A0B-AFCC-6D3927F6714B}" type="pres">
      <dgm:prSet presAssocID="{AFCF6201-BEEE-40D9-82C6-F4E84A084DA2}" presName="dummy" presStyleCnt="0"/>
      <dgm:spPr/>
    </dgm:pt>
    <dgm:pt modelId="{9B1A3C53-AEAB-432B-AA1A-C80B97973181}" type="pres">
      <dgm:prSet presAssocID="{C0AF3BCD-D4E2-48E6-8A4A-BC928F730EB0}" presName="sibTrans" presStyleLbl="sibTrans2D1" presStyleIdx="2" presStyleCnt="4"/>
      <dgm:spPr/>
    </dgm:pt>
    <dgm:pt modelId="{BF286EAB-B33D-4C95-888E-E9D17572356E}" type="pres">
      <dgm:prSet presAssocID="{F5769030-A2D5-4C13-9751-3B46F27C40EE}" presName="node" presStyleLbl="node1" presStyleIdx="3" presStyleCnt="4">
        <dgm:presLayoutVars>
          <dgm:bulletEnabled val="1"/>
        </dgm:presLayoutVars>
      </dgm:prSet>
      <dgm:spPr/>
    </dgm:pt>
    <dgm:pt modelId="{E2E3AACC-A85C-4C1D-839D-4B1C3B4D2EC2}" type="pres">
      <dgm:prSet presAssocID="{F5769030-A2D5-4C13-9751-3B46F27C40EE}" presName="dummy" presStyleCnt="0"/>
      <dgm:spPr/>
    </dgm:pt>
    <dgm:pt modelId="{BCE32B49-81D0-47BA-8C34-0BDE08B099C6}" type="pres">
      <dgm:prSet presAssocID="{74E311AC-D568-4455-86A6-C7A0466D4068}" presName="sibTrans" presStyleLbl="sibTrans2D1" presStyleIdx="3" presStyleCnt="4"/>
      <dgm:spPr/>
    </dgm:pt>
  </dgm:ptLst>
  <dgm:cxnLst>
    <dgm:cxn modelId="{DD7F5B04-D4F3-4AE6-AA4C-138BE4B1397E}" type="presOf" srcId="{443F2099-C937-4033-94F3-AE5C668453B8}" destId="{F50358C4-571E-44AE-8C97-487A1701C7E3}" srcOrd="0" destOrd="0" presId="urn:microsoft.com/office/officeart/2005/8/layout/radial6"/>
    <dgm:cxn modelId="{3F68D821-8A54-4A38-BED2-9F8AF85D0862}" srcId="{C577441B-854F-468C-A28B-7CD1B9462480}" destId="{300322A2-4F4A-4FDE-AB84-4AFC6CE70F46}" srcOrd="1" destOrd="0" parTransId="{AB20508D-5AA3-454E-995C-A5C976FCC189}" sibTransId="{00932074-C1B4-4C25-80A8-C539AE85EE30}"/>
    <dgm:cxn modelId="{2DBCC92B-6F0D-4077-AA45-BD15D47C1395}" srcId="{C577441B-854F-468C-A28B-7CD1B9462480}" destId="{AFCF6201-BEEE-40D9-82C6-F4E84A084DA2}" srcOrd="2" destOrd="0" parTransId="{E3964DDE-09FA-40EF-88F4-0999273D536A}" sibTransId="{C0AF3BCD-D4E2-48E6-8A4A-BC928F730EB0}"/>
    <dgm:cxn modelId="{52F24A36-285D-44A0-B3D1-2BEEA2097CAC}" type="presOf" srcId="{C577441B-854F-468C-A28B-7CD1B9462480}" destId="{71A5A332-8BA0-4EB7-9715-8B16524E300B}" srcOrd="0" destOrd="0" presId="urn:microsoft.com/office/officeart/2005/8/layout/radial6"/>
    <dgm:cxn modelId="{2AD48D3A-5CB8-44F2-9B72-8D3CA4E958FF}" type="presOf" srcId="{AFCF6201-BEEE-40D9-82C6-F4E84A084DA2}" destId="{8E1681AF-BD73-4437-8FCD-9F146D4DDD00}" srcOrd="0" destOrd="0" presId="urn:microsoft.com/office/officeart/2005/8/layout/radial6"/>
    <dgm:cxn modelId="{DDF1673F-6BC2-4887-8695-9C916B6E5754}" type="presOf" srcId="{C0AF3BCD-D4E2-48E6-8A4A-BC928F730EB0}" destId="{9B1A3C53-AEAB-432B-AA1A-C80B97973181}" srcOrd="0" destOrd="0" presId="urn:microsoft.com/office/officeart/2005/8/layout/radial6"/>
    <dgm:cxn modelId="{AD87813F-3090-465D-94D8-264111155B65}" srcId="{C577441B-854F-468C-A28B-7CD1B9462480}" destId="{81551FFD-2633-476E-839A-13A5FE65A03E}" srcOrd="0" destOrd="0" parTransId="{E21ABF61-8BC2-4E71-9CAD-CF2D28040675}" sibTransId="{443F2099-C937-4033-94F3-AE5C668453B8}"/>
    <dgm:cxn modelId="{7F43255C-DA34-4EC5-94E5-A74120B79E40}" srcId="{C577441B-854F-468C-A28B-7CD1B9462480}" destId="{F5769030-A2D5-4C13-9751-3B46F27C40EE}" srcOrd="3" destOrd="0" parTransId="{75D62A54-7FE5-4B2A-BF08-34EC8FB09932}" sibTransId="{74E311AC-D568-4455-86A6-C7A0466D4068}"/>
    <dgm:cxn modelId="{5EA9D55F-E5E5-499F-BD64-695C814CF59C}" type="presOf" srcId="{300322A2-4F4A-4FDE-AB84-4AFC6CE70F46}" destId="{1E7FFD85-8558-4B74-AF2C-F8DDDD15479A}" srcOrd="0" destOrd="0" presId="urn:microsoft.com/office/officeart/2005/8/layout/radial6"/>
    <dgm:cxn modelId="{76D48F61-3085-4A7B-92DC-E43AC7D00C93}" type="presOf" srcId="{74E311AC-D568-4455-86A6-C7A0466D4068}" destId="{BCE32B49-81D0-47BA-8C34-0BDE08B099C6}" srcOrd="0" destOrd="0" presId="urn:microsoft.com/office/officeart/2005/8/layout/radial6"/>
    <dgm:cxn modelId="{A6BF6B87-1649-402A-9D22-E01827CB7B76}" type="presOf" srcId="{B29D4DFD-661C-49E4-B73A-2A8A0483E518}" destId="{D8FEF225-494E-4BD7-9C59-3B87307FAB1D}" srcOrd="0" destOrd="0" presId="urn:microsoft.com/office/officeart/2005/8/layout/radial6"/>
    <dgm:cxn modelId="{22B5618B-5D2F-461C-B502-24BC5A32DC11}" type="presOf" srcId="{81551FFD-2633-476E-839A-13A5FE65A03E}" destId="{FFE9CD4D-812B-466B-ADA8-F7655E91E44D}" srcOrd="0" destOrd="0" presId="urn:microsoft.com/office/officeart/2005/8/layout/radial6"/>
    <dgm:cxn modelId="{DE3552A6-D7D6-4EA7-BD2D-62CA3C4889A4}" srcId="{B29D4DFD-661C-49E4-B73A-2A8A0483E518}" destId="{C577441B-854F-468C-A28B-7CD1B9462480}" srcOrd="0" destOrd="0" parTransId="{8768067E-29D6-412B-94E7-FC44E5ECC4D8}" sibTransId="{2D34E8B6-FD10-412B-959A-CA5FC4D602B3}"/>
    <dgm:cxn modelId="{D3FEEDBC-D28A-4891-B2B1-0E7FB60E1C2D}" type="presOf" srcId="{00932074-C1B4-4C25-80A8-C539AE85EE30}" destId="{40E8BEF1-7A0D-4F2C-B2A6-7D894A726194}" srcOrd="0" destOrd="0" presId="urn:microsoft.com/office/officeart/2005/8/layout/radial6"/>
    <dgm:cxn modelId="{60D2A2F1-7C7C-49B1-AA32-948C93F2FB34}" type="presOf" srcId="{F5769030-A2D5-4C13-9751-3B46F27C40EE}" destId="{BF286EAB-B33D-4C95-888E-E9D17572356E}" srcOrd="0" destOrd="0" presId="urn:microsoft.com/office/officeart/2005/8/layout/radial6"/>
    <dgm:cxn modelId="{6B3A9E6F-FB56-425B-85A3-3685B17E5894}" type="presParOf" srcId="{D8FEF225-494E-4BD7-9C59-3B87307FAB1D}" destId="{71A5A332-8BA0-4EB7-9715-8B16524E300B}" srcOrd="0" destOrd="0" presId="urn:microsoft.com/office/officeart/2005/8/layout/radial6"/>
    <dgm:cxn modelId="{7A482D4D-6040-45E9-97A2-CC1AA637D64D}" type="presParOf" srcId="{D8FEF225-494E-4BD7-9C59-3B87307FAB1D}" destId="{FFE9CD4D-812B-466B-ADA8-F7655E91E44D}" srcOrd="1" destOrd="0" presId="urn:microsoft.com/office/officeart/2005/8/layout/radial6"/>
    <dgm:cxn modelId="{3BD20513-6E17-4F95-A22D-338F3D93BBBF}" type="presParOf" srcId="{D8FEF225-494E-4BD7-9C59-3B87307FAB1D}" destId="{51A3026B-E0EE-4898-9010-320FAD390D91}" srcOrd="2" destOrd="0" presId="urn:microsoft.com/office/officeart/2005/8/layout/radial6"/>
    <dgm:cxn modelId="{4BF5F0CB-4D87-4F99-9B63-F209A445A00C}" type="presParOf" srcId="{D8FEF225-494E-4BD7-9C59-3B87307FAB1D}" destId="{F50358C4-571E-44AE-8C97-487A1701C7E3}" srcOrd="3" destOrd="0" presId="urn:microsoft.com/office/officeart/2005/8/layout/radial6"/>
    <dgm:cxn modelId="{82857F35-B620-48F4-B9A6-64FB2FAB0741}" type="presParOf" srcId="{D8FEF225-494E-4BD7-9C59-3B87307FAB1D}" destId="{1E7FFD85-8558-4B74-AF2C-F8DDDD15479A}" srcOrd="4" destOrd="0" presId="urn:microsoft.com/office/officeart/2005/8/layout/radial6"/>
    <dgm:cxn modelId="{015827F9-DA1F-4960-8E9C-87788CDE683D}" type="presParOf" srcId="{D8FEF225-494E-4BD7-9C59-3B87307FAB1D}" destId="{A0DBF276-A726-480F-9845-4016FA808B06}" srcOrd="5" destOrd="0" presId="urn:microsoft.com/office/officeart/2005/8/layout/radial6"/>
    <dgm:cxn modelId="{6FBF2A36-A9CF-4998-9925-057322C81254}" type="presParOf" srcId="{D8FEF225-494E-4BD7-9C59-3B87307FAB1D}" destId="{40E8BEF1-7A0D-4F2C-B2A6-7D894A726194}" srcOrd="6" destOrd="0" presId="urn:microsoft.com/office/officeart/2005/8/layout/radial6"/>
    <dgm:cxn modelId="{CEEED151-B62A-4B5E-BA8E-B29CA50B422D}" type="presParOf" srcId="{D8FEF225-494E-4BD7-9C59-3B87307FAB1D}" destId="{8E1681AF-BD73-4437-8FCD-9F146D4DDD00}" srcOrd="7" destOrd="0" presId="urn:microsoft.com/office/officeart/2005/8/layout/radial6"/>
    <dgm:cxn modelId="{84C58DFD-E291-42F3-855F-004D418AF9B1}" type="presParOf" srcId="{D8FEF225-494E-4BD7-9C59-3B87307FAB1D}" destId="{67E2B935-17D0-4A0B-AFCC-6D3927F6714B}" srcOrd="8" destOrd="0" presId="urn:microsoft.com/office/officeart/2005/8/layout/radial6"/>
    <dgm:cxn modelId="{CE51D84F-0D43-4885-8F6E-12E5A8DABE32}" type="presParOf" srcId="{D8FEF225-494E-4BD7-9C59-3B87307FAB1D}" destId="{9B1A3C53-AEAB-432B-AA1A-C80B97973181}" srcOrd="9" destOrd="0" presId="urn:microsoft.com/office/officeart/2005/8/layout/radial6"/>
    <dgm:cxn modelId="{D0EA5482-7357-490D-B51F-B95E5C406CDB}" type="presParOf" srcId="{D8FEF225-494E-4BD7-9C59-3B87307FAB1D}" destId="{BF286EAB-B33D-4C95-888E-E9D17572356E}" srcOrd="10" destOrd="0" presId="urn:microsoft.com/office/officeart/2005/8/layout/radial6"/>
    <dgm:cxn modelId="{AF5A66D2-FBB0-419F-A77F-8790F6B2EDE0}" type="presParOf" srcId="{D8FEF225-494E-4BD7-9C59-3B87307FAB1D}" destId="{E2E3AACC-A85C-4C1D-839D-4B1C3B4D2EC2}" srcOrd="11" destOrd="0" presId="urn:microsoft.com/office/officeart/2005/8/layout/radial6"/>
    <dgm:cxn modelId="{18EBB7F8-FBA3-4674-97CB-92B79A7B4362}" type="presParOf" srcId="{D8FEF225-494E-4BD7-9C59-3B87307FAB1D}" destId="{BCE32B49-81D0-47BA-8C34-0BDE08B099C6}" srcOrd="12"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AD7D1-979B-4706-AA6F-247B28A9FA4A}">
      <dsp:nvSpPr>
        <dsp:cNvPr id="0" name=""/>
        <dsp:cNvSpPr/>
      </dsp:nvSpPr>
      <dsp:spPr>
        <a:xfrm>
          <a:off x="3810773" y="451663"/>
          <a:ext cx="1196445" cy="119666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C1A54E-2299-4CF7-977E-B5D0FD7E4CBC}">
      <dsp:nvSpPr>
        <dsp:cNvPr id="0" name=""/>
        <dsp:cNvSpPr/>
      </dsp:nvSpPr>
      <dsp:spPr>
        <a:xfrm>
          <a:off x="3850498" y="491559"/>
          <a:ext cx="1116994" cy="1116875"/>
        </a:xfrm>
        <a:prstGeom prst="ellipse">
          <a:avLst/>
        </a:prstGeom>
        <a:solidFill>
          <a:schemeClr val="accent3">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Desired State</a:t>
          </a:r>
        </a:p>
      </dsp:txBody>
      <dsp:txXfrm>
        <a:off x="4010180" y="651143"/>
        <a:ext cx="797630" cy="797707"/>
      </dsp:txXfrm>
    </dsp:sp>
    <dsp:sp modelId="{4EA43D65-9EFE-4594-B263-E575A15E544F}">
      <dsp:nvSpPr>
        <dsp:cNvPr id="0" name=""/>
        <dsp:cNvSpPr/>
      </dsp:nvSpPr>
      <dsp:spPr>
        <a:xfrm rot="2700000">
          <a:off x="2575653" y="453110"/>
          <a:ext cx="1193563" cy="1193563"/>
        </a:xfrm>
        <a:prstGeom prst="teardrop">
          <a:avLst>
            <a:gd name="adj" fmla="val 10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BAFE3-5F68-40E9-8F65-BF3D675A5F07}">
      <dsp:nvSpPr>
        <dsp:cNvPr id="0" name=""/>
        <dsp:cNvSpPr/>
      </dsp:nvSpPr>
      <dsp:spPr>
        <a:xfrm>
          <a:off x="2613938" y="491559"/>
          <a:ext cx="1116994" cy="111687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GAP</a:t>
          </a:r>
        </a:p>
      </dsp:txBody>
      <dsp:txXfrm>
        <a:off x="2773619" y="651143"/>
        <a:ext cx="797630" cy="797707"/>
      </dsp:txXfrm>
    </dsp:sp>
    <dsp:sp modelId="{EF6A6476-7F58-4A3B-BCC8-3FDD88856406}">
      <dsp:nvSpPr>
        <dsp:cNvPr id="0" name=""/>
        <dsp:cNvSpPr/>
      </dsp:nvSpPr>
      <dsp:spPr>
        <a:xfrm rot="2700000">
          <a:off x="1339092" y="453110"/>
          <a:ext cx="1193563" cy="1193563"/>
        </a:xfrm>
        <a:prstGeom prst="teardrop">
          <a:avLst>
            <a:gd name="adj" fmla="val 10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DBEB6A-A5B6-4978-B53E-67F246054DA9}">
      <dsp:nvSpPr>
        <dsp:cNvPr id="0" name=""/>
        <dsp:cNvSpPr/>
      </dsp:nvSpPr>
      <dsp:spPr>
        <a:xfrm>
          <a:off x="1377377" y="491559"/>
          <a:ext cx="1116994" cy="1116875"/>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a:t>Current State</a:t>
          </a:r>
        </a:p>
      </dsp:txBody>
      <dsp:txXfrm>
        <a:off x="1537059" y="651143"/>
        <a:ext cx="797630" cy="797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AD7D1-979B-4706-AA6F-247B28A9FA4A}">
      <dsp:nvSpPr>
        <dsp:cNvPr id="0" name=""/>
        <dsp:cNvSpPr/>
      </dsp:nvSpPr>
      <dsp:spPr>
        <a:xfrm>
          <a:off x="2669171" y="305969"/>
          <a:ext cx="810505" cy="8106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C1A54E-2299-4CF7-977E-B5D0FD7E4CBC}">
      <dsp:nvSpPr>
        <dsp:cNvPr id="0" name=""/>
        <dsp:cNvSpPr/>
      </dsp:nvSpPr>
      <dsp:spPr>
        <a:xfrm>
          <a:off x="2696082" y="332996"/>
          <a:ext cx="756682" cy="756602"/>
        </a:xfrm>
        <a:prstGeom prst="ellipse">
          <a:avLst/>
        </a:prstGeom>
        <a:solidFill>
          <a:schemeClr val="accent3">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Desired State</a:t>
          </a:r>
        </a:p>
      </dsp:txBody>
      <dsp:txXfrm>
        <a:off x="2804255" y="441102"/>
        <a:ext cx="540336" cy="540389"/>
      </dsp:txXfrm>
    </dsp:sp>
    <dsp:sp modelId="{4EA43D65-9EFE-4594-B263-E575A15E544F}">
      <dsp:nvSpPr>
        <dsp:cNvPr id="0" name=""/>
        <dsp:cNvSpPr/>
      </dsp:nvSpPr>
      <dsp:spPr>
        <a:xfrm rot="2700000">
          <a:off x="1832466" y="306949"/>
          <a:ext cx="808553" cy="808553"/>
        </a:xfrm>
        <a:prstGeom prst="teardrop">
          <a:avLst>
            <a:gd name="adj" fmla="val 10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7BAFE3-5F68-40E9-8F65-BF3D675A5F07}">
      <dsp:nvSpPr>
        <dsp:cNvPr id="0" name=""/>
        <dsp:cNvSpPr/>
      </dsp:nvSpPr>
      <dsp:spPr>
        <a:xfrm>
          <a:off x="1858401" y="332996"/>
          <a:ext cx="756682" cy="75660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GAP</a:t>
          </a:r>
        </a:p>
      </dsp:txBody>
      <dsp:txXfrm>
        <a:off x="1966574" y="441102"/>
        <a:ext cx="540336" cy="540389"/>
      </dsp:txXfrm>
    </dsp:sp>
    <dsp:sp modelId="{EF6A6476-7F58-4A3B-BCC8-3FDD88856406}">
      <dsp:nvSpPr>
        <dsp:cNvPr id="0" name=""/>
        <dsp:cNvSpPr/>
      </dsp:nvSpPr>
      <dsp:spPr>
        <a:xfrm rot="2700000">
          <a:off x="994786" y="306949"/>
          <a:ext cx="808553" cy="808553"/>
        </a:xfrm>
        <a:prstGeom prst="teardrop">
          <a:avLst>
            <a:gd name="adj" fmla="val 10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DBEB6A-A5B6-4978-B53E-67F246054DA9}">
      <dsp:nvSpPr>
        <dsp:cNvPr id="0" name=""/>
        <dsp:cNvSpPr/>
      </dsp:nvSpPr>
      <dsp:spPr>
        <a:xfrm>
          <a:off x="1020721" y="332996"/>
          <a:ext cx="756682" cy="75660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Current State</a:t>
          </a:r>
        </a:p>
      </dsp:txBody>
      <dsp:txXfrm>
        <a:off x="1128894" y="441102"/>
        <a:ext cx="540336" cy="5403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1BB2F-4DB3-4E90-9C9C-E1312A198CC7}">
      <dsp:nvSpPr>
        <dsp:cNvPr id="0" name=""/>
        <dsp:cNvSpPr/>
      </dsp:nvSpPr>
      <dsp:spPr>
        <a:xfrm>
          <a:off x="2002821" y="749924"/>
          <a:ext cx="5138355" cy="5138355"/>
        </a:xfrm>
        <a:prstGeom prst="blockArc">
          <a:avLst>
            <a:gd name="adj1" fmla="val 12600000"/>
            <a:gd name="adj2" fmla="val 162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CEB5CE-CA2B-4D67-86EA-B9963DA4415F}">
      <dsp:nvSpPr>
        <dsp:cNvPr id="0" name=""/>
        <dsp:cNvSpPr/>
      </dsp:nvSpPr>
      <dsp:spPr>
        <a:xfrm>
          <a:off x="2002821" y="749924"/>
          <a:ext cx="5138355" cy="5138355"/>
        </a:xfrm>
        <a:prstGeom prst="blockArc">
          <a:avLst>
            <a:gd name="adj1" fmla="val 9000000"/>
            <a:gd name="adj2" fmla="val 126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E32B49-81D0-47BA-8C34-0BDE08B099C6}">
      <dsp:nvSpPr>
        <dsp:cNvPr id="0" name=""/>
        <dsp:cNvSpPr/>
      </dsp:nvSpPr>
      <dsp:spPr>
        <a:xfrm>
          <a:off x="2002821" y="749924"/>
          <a:ext cx="5138355" cy="5138355"/>
        </a:xfrm>
        <a:prstGeom prst="blockArc">
          <a:avLst>
            <a:gd name="adj1" fmla="val 5400000"/>
            <a:gd name="adj2" fmla="val 90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1A3C53-AEAB-432B-AA1A-C80B97973181}">
      <dsp:nvSpPr>
        <dsp:cNvPr id="0" name=""/>
        <dsp:cNvSpPr/>
      </dsp:nvSpPr>
      <dsp:spPr>
        <a:xfrm>
          <a:off x="2002821" y="749924"/>
          <a:ext cx="5138355" cy="5138355"/>
        </a:xfrm>
        <a:prstGeom prst="blockArc">
          <a:avLst>
            <a:gd name="adj1" fmla="val 1800000"/>
            <a:gd name="adj2" fmla="val 54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E8BEF1-7A0D-4F2C-B2A6-7D894A726194}">
      <dsp:nvSpPr>
        <dsp:cNvPr id="0" name=""/>
        <dsp:cNvSpPr/>
      </dsp:nvSpPr>
      <dsp:spPr>
        <a:xfrm>
          <a:off x="2002821" y="749924"/>
          <a:ext cx="5138355" cy="5138355"/>
        </a:xfrm>
        <a:prstGeom prst="blockArc">
          <a:avLst>
            <a:gd name="adj1" fmla="val 19800000"/>
            <a:gd name="adj2" fmla="val 18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0358C4-571E-44AE-8C97-487A1701C7E3}">
      <dsp:nvSpPr>
        <dsp:cNvPr id="0" name=""/>
        <dsp:cNvSpPr/>
      </dsp:nvSpPr>
      <dsp:spPr>
        <a:xfrm>
          <a:off x="2002821" y="749924"/>
          <a:ext cx="5138355" cy="5138355"/>
        </a:xfrm>
        <a:prstGeom prst="blockArc">
          <a:avLst>
            <a:gd name="adj1" fmla="val 16200000"/>
            <a:gd name="adj2" fmla="val 19800000"/>
            <a:gd name="adj3" fmla="val 45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A5A332-8BA0-4EB7-9715-8B16524E300B}">
      <dsp:nvSpPr>
        <dsp:cNvPr id="0" name=""/>
        <dsp:cNvSpPr/>
      </dsp:nvSpPr>
      <dsp:spPr>
        <a:xfrm>
          <a:off x="3420069" y="2167173"/>
          <a:ext cx="2303858" cy="2303858"/>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kern="1200"/>
            <a:t>Data Quality</a:t>
          </a:r>
        </a:p>
      </dsp:txBody>
      <dsp:txXfrm>
        <a:off x="3757461" y="2504565"/>
        <a:ext cx="1629074" cy="1629074"/>
      </dsp:txXfrm>
    </dsp:sp>
    <dsp:sp modelId="{FFE9CD4D-812B-466B-ADA8-F7655E91E44D}">
      <dsp:nvSpPr>
        <dsp:cNvPr id="0" name=""/>
        <dsp:cNvSpPr/>
      </dsp:nvSpPr>
      <dsp:spPr>
        <a:xfrm>
          <a:off x="3765648" y="1631"/>
          <a:ext cx="1612701" cy="1612701"/>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Completeness</a:t>
          </a:r>
        </a:p>
      </dsp:txBody>
      <dsp:txXfrm>
        <a:off x="4001823" y="237806"/>
        <a:ext cx="1140351" cy="1140351"/>
      </dsp:txXfrm>
    </dsp:sp>
    <dsp:sp modelId="{1E7FFD85-8558-4B74-AF2C-F8DDDD15479A}">
      <dsp:nvSpPr>
        <dsp:cNvPr id="0" name=""/>
        <dsp:cNvSpPr/>
      </dsp:nvSpPr>
      <dsp:spPr>
        <a:xfrm>
          <a:off x="5940342" y="1257191"/>
          <a:ext cx="1612701" cy="1612701"/>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Format</a:t>
          </a:r>
        </a:p>
      </dsp:txBody>
      <dsp:txXfrm>
        <a:off x="6176517" y="1493366"/>
        <a:ext cx="1140351" cy="1140351"/>
      </dsp:txXfrm>
    </dsp:sp>
    <dsp:sp modelId="{8E1681AF-BD73-4437-8FCD-9F146D4DDD00}">
      <dsp:nvSpPr>
        <dsp:cNvPr id="0" name=""/>
        <dsp:cNvSpPr/>
      </dsp:nvSpPr>
      <dsp:spPr>
        <a:xfrm>
          <a:off x="5940342" y="3768312"/>
          <a:ext cx="1612701" cy="1612701"/>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Consistency</a:t>
          </a:r>
        </a:p>
      </dsp:txBody>
      <dsp:txXfrm>
        <a:off x="6176517" y="4004487"/>
        <a:ext cx="1140351" cy="1140351"/>
      </dsp:txXfrm>
    </dsp:sp>
    <dsp:sp modelId="{BF286EAB-B33D-4C95-888E-E9D17572356E}">
      <dsp:nvSpPr>
        <dsp:cNvPr id="0" name=""/>
        <dsp:cNvSpPr/>
      </dsp:nvSpPr>
      <dsp:spPr>
        <a:xfrm>
          <a:off x="3765648" y="5023872"/>
          <a:ext cx="1612701" cy="1612701"/>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Duplication</a:t>
          </a:r>
        </a:p>
      </dsp:txBody>
      <dsp:txXfrm>
        <a:off x="4001823" y="5260047"/>
        <a:ext cx="1140351" cy="1140351"/>
      </dsp:txXfrm>
    </dsp:sp>
    <dsp:sp modelId="{7467E30B-6586-4058-B6CB-50395D37C131}">
      <dsp:nvSpPr>
        <dsp:cNvPr id="0" name=""/>
        <dsp:cNvSpPr/>
      </dsp:nvSpPr>
      <dsp:spPr>
        <a:xfrm>
          <a:off x="1590954" y="3768312"/>
          <a:ext cx="1612701" cy="1612701"/>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Integrity</a:t>
          </a:r>
        </a:p>
      </dsp:txBody>
      <dsp:txXfrm>
        <a:off x="1827129" y="4004487"/>
        <a:ext cx="1140351" cy="1140351"/>
      </dsp:txXfrm>
    </dsp:sp>
    <dsp:sp modelId="{AF4E907D-6890-41B7-A558-94FE9CBFD676}">
      <dsp:nvSpPr>
        <dsp:cNvPr id="0" name=""/>
        <dsp:cNvSpPr/>
      </dsp:nvSpPr>
      <dsp:spPr>
        <a:xfrm>
          <a:off x="1590954" y="1257191"/>
          <a:ext cx="1612701" cy="1612701"/>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Accuracy</a:t>
          </a:r>
        </a:p>
      </dsp:txBody>
      <dsp:txXfrm>
        <a:off x="1827129" y="1493366"/>
        <a:ext cx="1140351" cy="11403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32B49-81D0-47BA-8C34-0BDE08B099C6}">
      <dsp:nvSpPr>
        <dsp:cNvPr id="0" name=""/>
        <dsp:cNvSpPr/>
      </dsp:nvSpPr>
      <dsp:spPr>
        <a:xfrm>
          <a:off x="2016397" y="763501"/>
          <a:ext cx="5111202" cy="5111202"/>
        </a:xfrm>
        <a:prstGeom prst="blockArc">
          <a:avLst>
            <a:gd name="adj1" fmla="val 10800000"/>
            <a:gd name="adj2" fmla="val 16200000"/>
            <a:gd name="adj3" fmla="val 46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1A3C53-AEAB-432B-AA1A-C80B97973181}">
      <dsp:nvSpPr>
        <dsp:cNvPr id="0" name=""/>
        <dsp:cNvSpPr/>
      </dsp:nvSpPr>
      <dsp:spPr>
        <a:xfrm>
          <a:off x="2016397" y="763501"/>
          <a:ext cx="5111202" cy="5111202"/>
        </a:xfrm>
        <a:prstGeom prst="blockArc">
          <a:avLst>
            <a:gd name="adj1" fmla="val 5400000"/>
            <a:gd name="adj2" fmla="val 10800000"/>
            <a:gd name="adj3" fmla="val 46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E8BEF1-7A0D-4F2C-B2A6-7D894A726194}">
      <dsp:nvSpPr>
        <dsp:cNvPr id="0" name=""/>
        <dsp:cNvSpPr/>
      </dsp:nvSpPr>
      <dsp:spPr>
        <a:xfrm>
          <a:off x="2016397" y="763501"/>
          <a:ext cx="5111202" cy="5111202"/>
        </a:xfrm>
        <a:prstGeom prst="blockArc">
          <a:avLst>
            <a:gd name="adj1" fmla="val 0"/>
            <a:gd name="adj2" fmla="val 5400000"/>
            <a:gd name="adj3" fmla="val 46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0358C4-571E-44AE-8C97-487A1701C7E3}">
      <dsp:nvSpPr>
        <dsp:cNvPr id="0" name=""/>
        <dsp:cNvSpPr/>
      </dsp:nvSpPr>
      <dsp:spPr>
        <a:xfrm>
          <a:off x="2016397" y="763501"/>
          <a:ext cx="5111202" cy="5111202"/>
        </a:xfrm>
        <a:prstGeom prst="blockArc">
          <a:avLst>
            <a:gd name="adj1" fmla="val 16200000"/>
            <a:gd name="adj2" fmla="val 0"/>
            <a:gd name="adj3" fmla="val 46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A5A332-8BA0-4EB7-9715-8B16524E300B}">
      <dsp:nvSpPr>
        <dsp:cNvPr id="0" name=""/>
        <dsp:cNvSpPr/>
      </dsp:nvSpPr>
      <dsp:spPr>
        <a:xfrm>
          <a:off x="3397745" y="2144848"/>
          <a:ext cx="2348507" cy="2348507"/>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US" sz="4700" kern="1200"/>
            <a:t>Tips &amp; Tricks</a:t>
          </a:r>
        </a:p>
      </dsp:txBody>
      <dsp:txXfrm>
        <a:off x="3741676" y="2488779"/>
        <a:ext cx="1660645" cy="1660645"/>
      </dsp:txXfrm>
    </dsp:sp>
    <dsp:sp modelId="{FFE9CD4D-812B-466B-ADA8-F7655E91E44D}">
      <dsp:nvSpPr>
        <dsp:cNvPr id="0" name=""/>
        <dsp:cNvSpPr/>
      </dsp:nvSpPr>
      <dsp:spPr>
        <a:xfrm>
          <a:off x="3750021" y="706"/>
          <a:ext cx="1643955" cy="1643955"/>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Housing Inventory Count</a:t>
          </a:r>
        </a:p>
      </dsp:txBody>
      <dsp:txXfrm>
        <a:off x="3990773" y="241458"/>
        <a:ext cx="1162451" cy="1162451"/>
      </dsp:txXfrm>
    </dsp:sp>
    <dsp:sp modelId="{1E7FFD85-8558-4B74-AF2C-F8DDDD15479A}">
      <dsp:nvSpPr>
        <dsp:cNvPr id="0" name=""/>
        <dsp:cNvSpPr/>
      </dsp:nvSpPr>
      <dsp:spPr>
        <a:xfrm>
          <a:off x="6246440" y="2497124"/>
          <a:ext cx="1643955" cy="1643955"/>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Point in Time Count</a:t>
          </a:r>
        </a:p>
      </dsp:txBody>
      <dsp:txXfrm>
        <a:off x="6487192" y="2737876"/>
        <a:ext cx="1162451" cy="1162451"/>
      </dsp:txXfrm>
    </dsp:sp>
    <dsp:sp modelId="{8E1681AF-BD73-4437-8FCD-9F146D4DDD00}">
      <dsp:nvSpPr>
        <dsp:cNvPr id="0" name=""/>
        <dsp:cNvSpPr/>
      </dsp:nvSpPr>
      <dsp:spPr>
        <a:xfrm>
          <a:off x="3750021" y="4993543"/>
          <a:ext cx="1643955" cy="1643955"/>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System Performance Measures</a:t>
          </a:r>
        </a:p>
      </dsp:txBody>
      <dsp:txXfrm>
        <a:off x="3990773" y="5234295"/>
        <a:ext cx="1162451" cy="1162451"/>
      </dsp:txXfrm>
    </dsp:sp>
    <dsp:sp modelId="{BF286EAB-B33D-4C95-888E-E9D17572356E}">
      <dsp:nvSpPr>
        <dsp:cNvPr id="0" name=""/>
        <dsp:cNvSpPr/>
      </dsp:nvSpPr>
      <dsp:spPr>
        <a:xfrm>
          <a:off x="1253602" y="2497124"/>
          <a:ext cx="1643955" cy="1643955"/>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Longitudinal Systems Analysis</a:t>
          </a:r>
        </a:p>
      </dsp:txBody>
      <dsp:txXfrm>
        <a:off x="1494354" y="2737876"/>
        <a:ext cx="1162451" cy="116245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383ADB-E56E-4594-B97F-95006DFC334A}" type="datetimeFigureOut">
              <a:rPr lang="en-US" smtClean="0"/>
              <a:t>3/9/2022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84E55-A0B1-42C2-BA61-768B51DA50AD}" type="slidenum">
              <a:rPr lang="en-US" smtClean="0"/>
              <a:t>‹#›</a:t>
            </a:fld>
            <a:endParaRPr lang="en-US"/>
          </a:p>
        </p:txBody>
      </p:sp>
    </p:spTree>
    <p:extLst>
      <p:ext uri="{BB962C8B-B14F-4D97-AF65-F5344CB8AC3E}">
        <p14:creationId xmlns:p14="http://schemas.microsoft.com/office/powerpoint/2010/main" val="271066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Brittany</a:t>
            </a:r>
          </a:p>
        </p:txBody>
      </p:sp>
      <p:sp>
        <p:nvSpPr>
          <p:cNvPr id="4" name="Slide Number Placeholder 3"/>
          <p:cNvSpPr>
            <a:spLocks noGrp="1"/>
          </p:cNvSpPr>
          <p:nvPr>
            <p:ph type="sldNum" sz="quarter" idx="5"/>
          </p:nvPr>
        </p:nvSpPr>
        <p:spPr/>
        <p:txBody>
          <a:bodyPr/>
          <a:lstStyle/>
          <a:p>
            <a:fld id="{B3884E55-A0B1-42C2-BA61-768B51DA50AD}" type="slidenum">
              <a:rPr lang="en-US" smtClean="0"/>
              <a:t>5</a:t>
            </a:fld>
            <a:endParaRPr lang="en-US"/>
          </a:p>
        </p:txBody>
      </p:sp>
    </p:spTree>
    <p:extLst>
      <p:ext uri="{BB962C8B-B14F-4D97-AF65-F5344CB8AC3E}">
        <p14:creationId xmlns:p14="http://schemas.microsoft.com/office/powerpoint/2010/main" val="3951573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Gaither</a:t>
            </a:r>
          </a:p>
        </p:txBody>
      </p:sp>
      <p:sp>
        <p:nvSpPr>
          <p:cNvPr id="4" name="Slide Number Placeholder 3"/>
          <p:cNvSpPr>
            <a:spLocks noGrp="1"/>
          </p:cNvSpPr>
          <p:nvPr>
            <p:ph type="sldNum" sz="quarter" idx="5"/>
          </p:nvPr>
        </p:nvSpPr>
        <p:spPr/>
        <p:txBody>
          <a:bodyPr/>
          <a:lstStyle/>
          <a:p>
            <a:fld id="{B3884E55-A0B1-42C2-BA61-768B51DA50AD}" type="slidenum">
              <a:rPr lang="en-US" smtClean="0"/>
              <a:t>14</a:t>
            </a:fld>
            <a:endParaRPr lang="en-US"/>
          </a:p>
        </p:txBody>
      </p:sp>
    </p:spTree>
    <p:extLst>
      <p:ext uri="{BB962C8B-B14F-4D97-AF65-F5344CB8AC3E}">
        <p14:creationId xmlns:p14="http://schemas.microsoft.com/office/powerpoint/2010/main" val="58657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Gaither</a:t>
            </a:r>
          </a:p>
        </p:txBody>
      </p:sp>
      <p:sp>
        <p:nvSpPr>
          <p:cNvPr id="4" name="Slide Number Placeholder 3"/>
          <p:cNvSpPr>
            <a:spLocks noGrp="1"/>
          </p:cNvSpPr>
          <p:nvPr>
            <p:ph type="sldNum" sz="quarter" idx="5"/>
          </p:nvPr>
        </p:nvSpPr>
        <p:spPr/>
        <p:txBody>
          <a:bodyPr/>
          <a:lstStyle/>
          <a:p>
            <a:fld id="{B3884E55-A0B1-42C2-BA61-768B51DA50AD}" type="slidenum">
              <a:rPr lang="en-US" smtClean="0"/>
              <a:t>15</a:t>
            </a:fld>
            <a:endParaRPr lang="en-US"/>
          </a:p>
        </p:txBody>
      </p:sp>
    </p:spTree>
    <p:extLst>
      <p:ext uri="{BB962C8B-B14F-4D97-AF65-F5344CB8AC3E}">
        <p14:creationId xmlns:p14="http://schemas.microsoft.com/office/powerpoint/2010/main" val="1794602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Gaither</a:t>
            </a:r>
          </a:p>
        </p:txBody>
      </p:sp>
      <p:sp>
        <p:nvSpPr>
          <p:cNvPr id="4" name="Slide Number Placeholder 3"/>
          <p:cNvSpPr>
            <a:spLocks noGrp="1"/>
          </p:cNvSpPr>
          <p:nvPr>
            <p:ph type="sldNum" sz="quarter" idx="5"/>
          </p:nvPr>
        </p:nvSpPr>
        <p:spPr/>
        <p:txBody>
          <a:bodyPr/>
          <a:lstStyle/>
          <a:p>
            <a:fld id="{B3884E55-A0B1-42C2-BA61-768B51DA50AD}" type="slidenum">
              <a:rPr lang="en-US" smtClean="0"/>
              <a:t>16</a:t>
            </a:fld>
            <a:endParaRPr lang="en-US"/>
          </a:p>
        </p:txBody>
      </p:sp>
    </p:spTree>
    <p:extLst>
      <p:ext uri="{BB962C8B-B14F-4D97-AF65-F5344CB8AC3E}">
        <p14:creationId xmlns:p14="http://schemas.microsoft.com/office/powerpoint/2010/main" val="1791984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Brittany: Accuracy, Integrity, Completeness: as a case manager for HPRP, homeless prevention and rapid re-housing I received the cases from the previous case worker and had to complete data entry on a client that I never talked to. When doing so, I noticed the “Non-cash benefit” Food stamp question was blank. I tried to review case notes and couldn’t find any detail that indicated “yes/no”. When I asked my boss, I was informed, “they are a mother with 4 kids, they more than likely have food stamps, mark yes.” I realized this wasn’t the right thing to do so I called the client and asked. It turned out at the point of entry they did not have food stamps and later acquired food stamps. </a:t>
            </a:r>
          </a:p>
          <a:p>
            <a:r>
              <a:rPr lang="en-US"/>
              <a:t>Gaither:</a:t>
            </a:r>
          </a:p>
          <a:p>
            <a:r>
              <a:rPr lang="en-US"/>
              <a:t>Does anyone else have stories they’ve encountered or have questions on how to deal with any of these areas? </a:t>
            </a:r>
          </a:p>
        </p:txBody>
      </p:sp>
      <p:sp>
        <p:nvSpPr>
          <p:cNvPr id="4" name="Slide Number Placeholder 3"/>
          <p:cNvSpPr>
            <a:spLocks noGrp="1"/>
          </p:cNvSpPr>
          <p:nvPr>
            <p:ph type="sldNum" sz="quarter" idx="5"/>
          </p:nvPr>
        </p:nvSpPr>
        <p:spPr/>
        <p:txBody>
          <a:bodyPr/>
          <a:lstStyle/>
          <a:p>
            <a:fld id="{B3884E55-A0B1-42C2-BA61-768B51DA50AD}" type="slidenum">
              <a:rPr lang="en-US" smtClean="0"/>
              <a:t>17</a:t>
            </a:fld>
            <a:endParaRPr lang="en-US"/>
          </a:p>
        </p:txBody>
      </p:sp>
    </p:spTree>
    <p:extLst>
      <p:ext uri="{BB962C8B-B14F-4D97-AF65-F5344CB8AC3E}">
        <p14:creationId xmlns:p14="http://schemas.microsoft.com/office/powerpoint/2010/main" val="1592501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Gaither</a:t>
            </a:r>
          </a:p>
        </p:txBody>
      </p:sp>
      <p:sp>
        <p:nvSpPr>
          <p:cNvPr id="4" name="Slide Number Placeholder 3"/>
          <p:cNvSpPr>
            <a:spLocks noGrp="1"/>
          </p:cNvSpPr>
          <p:nvPr>
            <p:ph type="sldNum" sz="quarter" idx="5"/>
          </p:nvPr>
        </p:nvSpPr>
        <p:spPr/>
        <p:txBody>
          <a:bodyPr/>
          <a:lstStyle/>
          <a:p>
            <a:fld id="{B3884E55-A0B1-42C2-BA61-768B51DA50AD}" type="slidenum">
              <a:rPr lang="en-US" smtClean="0"/>
              <a:t>19</a:t>
            </a:fld>
            <a:endParaRPr lang="en-US"/>
          </a:p>
        </p:txBody>
      </p:sp>
    </p:spTree>
    <p:extLst>
      <p:ext uri="{BB962C8B-B14F-4D97-AF65-F5344CB8AC3E}">
        <p14:creationId xmlns:p14="http://schemas.microsoft.com/office/powerpoint/2010/main" val="345796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Gaither</a:t>
            </a:r>
          </a:p>
        </p:txBody>
      </p:sp>
      <p:sp>
        <p:nvSpPr>
          <p:cNvPr id="4" name="Slide Number Placeholder 3"/>
          <p:cNvSpPr>
            <a:spLocks noGrp="1"/>
          </p:cNvSpPr>
          <p:nvPr>
            <p:ph type="sldNum" sz="quarter" idx="5"/>
          </p:nvPr>
        </p:nvSpPr>
        <p:spPr/>
        <p:txBody>
          <a:bodyPr/>
          <a:lstStyle/>
          <a:p>
            <a:fld id="{B3884E55-A0B1-42C2-BA61-768B51DA50AD}" type="slidenum">
              <a:rPr lang="en-US" smtClean="0"/>
              <a:t>20</a:t>
            </a:fld>
            <a:endParaRPr lang="en-US"/>
          </a:p>
        </p:txBody>
      </p:sp>
    </p:spTree>
    <p:extLst>
      <p:ext uri="{BB962C8B-B14F-4D97-AF65-F5344CB8AC3E}">
        <p14:creationId xmlns:p14="http://schemas.microsoft.com/office/powerpoint/2010/main" val="3568857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Gaither</a:t>
            </a:r>
          </a:p>
        </p:txBody>
      </p:sp>
      <p:sp>
        <p:nvSpPr>
          <p:cNvPr id="4" name="Slide Number Placeholder 3"/>
          <p:cNvSpPr>
            <a:spLocks noGrp="1"/>
          </p:cNvSpPr>
          <p:nvPr>
            <p:ph type="sldNum" sz="quarter" idx="5"/>
          </p:nvPr>
        </p:nvSpPr>
        <p:spPr/>
        <p:txBody>
          <a:bodyPr/>
          <a:lstStyle/>
          <a:p>
            <a:fld id="{B3884E55-A0B1-42C2-BA61-768B51DA50AD}" type="slidenum">
              <a:rPr lang="en-US" smtClean="0"/>
              <a:t>21</a:t>
            </a:fld>
            <a:endParaRPr lang="en-US"/>
          </a:p>
        </p:txBody>
      </p:sp>
    </p:spTree>
    <p:extLst>
      <p:ext uri="{BB962C8B-B14F-4D97-AF65-F5344CB8AC3E}">
        <p14:creationId xmlns:p14="http://schemas.microsoft.com/office/powerpoint/2010/main" val="2377070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Brittany</a:t>
            </a:r>
          </a:p>
        </p:txBody>
      </p:sp>
      <p:sp>
        <p:nvSpPr>
          <p:cNvPr id="4" name="Slide Number Placeholder 3"/>
          <p:cNvSpPr>
            <a:spLocks noGrp="1"/>
          </p:cNvSpPr>
          <p:nvPr>
            <p:ph type="sldNum" sz="quarter" idx="5"/>
          </p:nvPr>
        </p:nvSpPr>
        <p:spPr/>
        <p:txBody>
          <a:bodyPr/>
          <a:lstStyle/>
          <a:p>
            <a:fld id="{B3884E55-A0B1-42C2-BA61-768B51DA50AD}" type="slidenum">
              <a:rPr lang="en-US" smtClean="0"/>
              <a:t>22</a:t>
            </a:fld>
            <a:endParaRPr lang="en-US"/>
          </a:p>
        </p:txBody>
      </p:sp>
    </p:spTree>
    <p:extLst>
      <p:ext uri="{BB962C8B-B14F-4D97-AF65-F5344CB8AC3E}">
        <p14:creationId xmlns:p14="http://schemas.microsoft.com/office/powerpoint/2010/main" val="2136328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Gaither</a:t>
            </a:r>
          </a:p>
        </p:txBody>
      </p:sp>
      <p:sp>
        <p:nvSpPr>
          <p:cNvPr id="4" name="Slide Number Placeholder 3"/>
          <p:cNvSpPr>
            <a:spLocks noGrp="1"/>
          </p:cNvSpPr>
          <p:nvPr>
            <p:ph type="sldNum" sz="quarter" idx="5"/>
          </p:nvPr>
        </p:nvSpPr>
        <p:spPr/>
        <p:txBody>
          <a:bodyPr/>
          <a:lstStyle/>
          <a:p>
            <a:fld id="{B3884E55-A0B1-42C2-BA61-768B51DA50AD}" type="slidenum">
              <a:rPr lang="en-US" smtClean="0"/>
              <a:t>23</a:t>
            </a:fld>
            <a:endParaRPr lang="en-US"/>
          </a:p>
        </p:txBody>
      </p:sp>
    </p:spTree>
    <p:extLst>
      <p:ext uri="{BB962C8B-B14F-4D97-AF65-F5344CB8AC3E}">
        <p14:creationId xmlns:p14="http://schemas.microsoft.com/office/powerpoint/2010/main" val="551222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Gaither</a:t>
            </a:r>
          </a:p>
        </p:txBody>
      </p:sp>
      <p:sp>
        <p:nvSpPr>
          <p:cNvPr id="4" name="Slide Number Placeholder 3"/>
          <p:cNvSpPr>
            <a:spLocks noGrp="1"/>
          </p:cNvSpPr>
          <p:nvPr>
            <p:ph type="sldNum" sz="quarter" idx="5"/>
          </p:nvPr>
        </p:nvSpPr>
        <p:spPr/>
        <p:txBody>
          <a:bodyPr/>
          <a:lstStyle/>
          <a:p>
            <a:fld id="{B3884E55-A0B1-42C2-BA61-768B51DA50AD}" type="slidenum">
              <a:rPr lang="en-US" smtClean="0"/>
              <a:t>24</a:t>
            </a:fld>
            <a:endParaRPr lang="en-US"/>
          </a:p>
        </p:txBody>
      </p:sp>
    </p:spTree>
    <p:extLst>
      <p:ext uri="{BB962C8B-B14F-4D97-AF65-F5344CB8AC3E}">
        <p14:creationId xmlns:p14="http://schemas.microsoft.com/office/powerpoint/2010/main" val="382567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Gaither</a:t>
            </a:r>
          </a:p>
        </p:txBody>
      </p:sp>
      <p:sp>
        <p:nvSpPr>
          <p:cNvPr id="4" name="Slide Number Placeholder 3"/>
          <p:cNvSpPr>
            <a:spLocks noGrp="1"/>
          </p:cNvSpPr>
          <p:nvPr>
            <p:ph type="sldNum" sz="quarter" idx="5"/>
          </p:nvPr>
        </p:nvSpPr>
        <p:spPr/>
        <p:txBody>
          <a:bodyPr/>
          <a:lstStyle/>
          <a:p>
            <a:fld id="{B3884E55-A0B1-42C2-BA61-768B51DA50AD}" type="slidenum">
              <a:rPr lang="en-US" smtClean="0"/>
              <a:t>6</a:t>
            </a:fld>
            <a:endParaRPr lang="en-US"/>
          </a:p>
        </p:txBody>
      </p:sp>
    </p:spTree>
    <p:extLst>
      <p:ext uri="{BB962C8B-B14F-4D97-AF65-F5344CB8AC3E}">
        <p14:creationId xmlns:p14="http://schemas.microsoft.com/office/powerpoint/2010/main" val="3747037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Ask about HMIS admin role? </a:t>
            </a:r>
          </a:p>
        </p:txBody>
      </p:sp>
      <p:sp>
        <p:nvSpPr>
          <p:cNvPr id="4" name="Slide Number Placeholder 3"/>
          <p:cNvSpPr>
            <a:spLocks noGrp="1"/>
          </p:cNvSpPr>
          <p:nvPr>
            <p:ph type="sldNum" sz="quarter" idx="5"/>
          </p:nvPr>
        </p:nvSpPr>
        <p:spPr/>
        <p:txBody>
          <a:bodyPr/>
          <a:lstStyle/>
          <a:p>
            <a:fld id="{B3884E55-A0B1-42C2-BA61-768B51DA50AD}" type="slidenum">
              <a:rPr lang="en-US" smtClean="0"/>
              <a:t>26</a:t>
            </a:fld>
            <a:endParaRPr lang="en-US"/>
          </a:p>
        </p:txBody>
      </p:sp>
    </p:spTree>
    <p:extLst>
      <p:ext uri="{BB962C8B-B14F-4D97-AF65-F5344CB8AC3E}">
        <p14:creationId xmlns:p14="http://schemas.microsoft.com/office/powerpoint/2010/main" val="3271852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Brittany</a:t>
            </a:r>
          </a:p>
          <a:p>
            <a:r>
              <a:rPr lang="en-US"/>
              <a:t>Project Management:</a:t>
            </a:r>
            <a:endParaRPr lang="en-US">
              <a:cs typeface="Calibri"/>
            </a:endParaRPr>
          </a:p>
          <a:p>
            <a:r>
              <a:rPr lang="en-US"/>
              <a:t>The core ability that is necessary to successfully bring a project from start to finish. Good communicator, strong leader, and effective problem solver. </a:t>
            </a:r>
          </a:p>
          <a:p>
            <a:endParaRPr lang="en-US">
              <a:cs typeface="Calibri" panose="020F0502020204030204"/>
            </a:endParaRPr>
          </a:p>
          <a:p>
            <a:r>
              <a:rPr lang="en-US"/>
              <a:t>Data Analysis:</a:t>
            </a:r>
            <a:endParaRPr lang="en-US">
              <a:cs typeface="Calibri"/>
            </a:endParaRPr>
          </a:p>
          <a:p>
            <a:r>
              <a:rPr lang="en-US"/>
              <a:t>Process of systematically applying statistical and/or logical techniques to describe and illustrate, condense and recap, and evaluate</a:t>
            </a:r>
            <a:endParaRPr lang="en-US">
              <a:cs typeface="Calibri"/>
            </a:endParaRPr>
          </a:p>
          <a:p>
            <a:endParaRPr lang="en-US"/>
          </a:p>
          <a:p>
            <a:r>
              <a:rPr lang="en-US"/>
              <a:t>Programming:</a:t>
            </a:r>
            <a:endParaRPr lang="en-US">
              <a:cs typeface="Calibri"/>
            </a:endParaRPr>
          </a:p>
          <a:p>
            <a:r>
              <a:rPr lang="en-US"/>
              <a:t>The process or activity of writing computer programs, coding</a:t>
            </a:r>
            <a:endParaRPr lang="en-US">
              <a:cs typeface="Calibri"/>
            </a:endParaRPr>
          </a:p>
          <a:p>
            <a:endParaRPr lang="en-US"/>
          </a:p>
          <a:p>
            <a:r>
              <a:rPr lang="en-US"/>
              <a:t>Training: </a:t>
            </a:r>
            <a:endParaRPr lang="en-US">
              <a:cs typeface="Calibri"/>
            </a:endParaRPr>
          </a:p>
          <a:p>
            <a:r>
              <a:rPr lang="en-US"/>
              <a:t>The act of teaching a person a particular skill or type of behavior</a:t>
            </a:r>
            <a:endParaRPr lang="en-US">
              <a:cs typeface="Calibri"/>
            </a:endParaRPr>
          </a:p>
          <a:p>
            <a:endParaRPr lang="en-US"/>
          </a:p>
          <a:p>
            <a:r>
              <a:rPr lang="en-US"/>
              <a:t>Administrative Support:</a:t>
            </a:r>
            <a:endParaRPr lang="en-US">
              <a:cs typeface="Calibri"/>
            </a:endParaRPr>
          </a:p>
          <a:p>
            <a:r>
              <a:rPr lang="en-US"/>
              <a:t>To give assistance in running the HMIS business operations. </a:t>
            </a:r>
            <a:endParaRPr lang="en-US">
              <a:cs typeface="Calibri"/>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B3884E55-A0B1-42C2-BA61-768B51DA50AD}" type="slidenum">
              <a:rPr lang="en-US" smtClean="0"/>
              <a:t>27</a:t>
            </a:fld>
            <a:endParaRPr lang="en-US"/>
          </a:p>
        </p:txBody>
      </p:sp>
    </p:spTree>
    <p:extLst>
      <p:ext uri="{BB962C8B-B14F-4D97-AF65-F5344CB8AC3E}">
        <p14:creationId xmlns:p14="http://schemas.microsoft.com/office/powerpoint/2010/main" val="3359787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Brittany</a:t>
            </a:r>
          </a:p>
        </p:txBody>
      </p:sp>
      <p:sp>
        <p:nvSpPr>
          <p:cNvPr id="4" name="Slide Number Placeholder 3"/>
          <p:cNvSpPr>
            <a:spLocks noGrp="1"/>
          </p:cNvSpPr>
          <p:nvPr>
            <p:ph type="sldNum" sz="quarter" idx="5"/>
          </p:nvPr>
        </p:nvSpPr>
        <p:spPr/>
        <p:txBody>
          <a:bodyPr/>
          <a:lstStyle/>
          <a:p>
            <a:fld id="{B3884E55-A0B1-42C2-BA61-768B51DA50AD}" type="slidenum">
              <a:rPr lang="en-US" smtClean="0"/>
              <a:t>28</a:t>
            </a:fld>
            <a:endParaRPr lang="en-US"/>
          </a:p>
        </p:txBody>
      </p:sp>
    </p:spTree>
    <p:extLst>
      <p:ext uri="{BB962C8B-B14F-4D97-AF65-F5344CB8AC3E}">
        <p14:creationId xmlns:p14="http://schemas.microsoft.com/office/powerpoint/2010/main" val="321524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Gaither</a:t>
            </a:r>
          </a:p>
        </p:txBody>
      </p:sp>
      <p:sp>
        <p:nvSpPr>
          <p:cNvPr id="4" name="Slide Number Placeholder 3"/>
          <p:cNvSpPr>
            <a:spLocks noGrp="1"/>
          </p:cNvSpPr>
          <p:nvPr>
            <p:ph type="sldNum" sz="quarter" idx="5"/>
          </p:nvPr>
        </p:nvSpPr>
        <p:spPr/>
        <p:txBody>
          <a:bodyPr/>
          <a:lstStyle/>
          <a:p>
            <a:fld id="{B3884E55-A0B1-42C2-BA61-768B51DA50AD}" type="slidenum">
              <a:rPr lang="en-US" smtClean="0"/>
              <a:t>29</a:t>
            </a:fld>
            <a:endParaRPr lang="en-US"/>
          </a:p>
        </p:txBody>
      </p:sp>
    </p:spTree>
    <p:extLst>
      <p:ext uri="{BB962C8B-B14F-4D97-AF65-F5344CB8AC3E}">
        <p14:creationId xmlns:p14="http://schemas.microsoft.com/office/powerpoint/2010/main" val="3331216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Gaither</a:t>
            </a:r>
          </a:p>
        </p:txBody>
      </p:sp>
      <p:sp>
        <p:nvSpPr>
          <p:cNvPr id="4" name="Slide Number Placeholder 3"/>
          <p:cNvSpPr>
            <a:spLocks noGrp="1"/>
          </p:cNvSpPr>
          <p:nvPr>
            <p:ph type="sldNum" sz="quarter" idx="5"/>
          </p:nvPr>
        </p:nvSpPr>
        <p:spPr/>
        <p:txBody>
          <a:bodyPr/>
          <a:lstStyle/>
          <a:p>
            <a:fld id="{B3884E55-A0B1-42C2-BA61-768B51DA50AD}" type="slidenum">
              <a:rPr lang="en-US" smtClean="0"/>
              <a:t>30</a:t>
            </a:fld>
            <a:endParaRPr lang="en-US"/>
          </a:p>
        </p:txBody>
      </p:sp>
    </p:spTree>
    <p:extLst>
      <p:ext uri="{BB962C8B-B14F-4D97-AF65-F5344CB8AC3E}">
        <p14:creationId xmlns:p14="http://schemas.microsoft.com/office/powerpoint/2010/main" val="171175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Brittany</a:t>
            </a:r>
          </a:p>
        </p:txBody>
      </p:sp>
      <p:sp>
        <p:nvSpPr>
          <p:cNvPr id="4" name="Slide Number Placeholder 3"/>
          <p:cNvSpPr>
            <a:spLocks noGrp="1"/>
          </p:cNvSpPr>
          <p:nvPr>
            <p:ph type="sldNum" sz="quarter" idx="5"/>
          </p:nvPr>
        </p:nvSpPr>
        <p:spPr/>
        <p:txBody>
          <a:bodyPr/>
          <a:lstStyle/>
          <a:p>
            <a:fld id="{B3884E55-A0B1-42C2-BA61-768B51DA50AD}" type="slidenum">
              <a:rPr lang="en-US" smtClean="0"/>
              <a:t>31</a:t>
            </a:fld>
            <a:endParaRPr lang="en-US"/>
          </a:p>
        </p:txBody>
      </p:sp>
    </p:spTree>
    <p:extLst>
      <p:ext uri="{BB962C8B-B14F-4D97-AF65-F5344CB8AC3E}">
        <p14:creationId xmlns:p14="http://schemas.microsoft.com/office/powerpoint/2010/main" val="4105270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Gaither</a:t>
            </a:r>
          </a:p>
        </p:txBody>
      </p:sp>
      <p:sp>
        <p:nvSpPr>
          <p:cNvPr id="4" name="Slide Number Placeholder 3"/>
          <p:cNvSpPr>
            <a:spLocks noGrp="1"/>
          </p:cNvSpPr>
          <p:nvPr>
            <p:ph type="sldNum" sz="quarter" idx="5"/>
          </p:nvPr>
        </p:nvSpPr>
        <p:spPr/>
        <p:txBody>
          <a:bodyPr/>
          <a:lstStyle/>
          <a:p>
            <a:fld id="{B3884E55-A0B1-42C2-BA61-768B51DA50AD}" type="slidenum">
              <a:rPr lang="en-US" smtClean="0"/>
              <a:t>34</a:t>
            </a:fld>
            <a:endParaRPr lang="en-US"/>
          </a:p>
        </p:txBody>
      </p:sp>
    </p:spTree>
    <p:extLst>
      <p:ext uri="{BB962C8B-B14F-4D97-AF65-F5344CB8AC3E}">
        <p14:creationId xmlns:p14="http://schemas.microsoft.com/office/powerpoint/2010/main" val="356516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Gaither</a:t>
            </a:r>
          </a:p>
        </p:txBody>
      </p:sp>
      <p:sp>
        <p:nvSpPr>
          <p:cNvPr id="4" name="Slide Number Placeholder 3"/>
          <p:cNvSpPr>
            <a:spLocks noGrp="1"/>
          </p:cNvSpPr>
          <p:nvPr>
            <p:ph type="sldNum" sz="quarter" idx="5"/>
          </p:nvPr>
        </p:nvSpPr>
        <p:spPr/>
        <p:txBody>
          <a:bodyPr/>
          <a:lstStyle/>
          <a:p>
            <a:fld id="{B3884E55-A0B1-42C2-BA61-768B51DA50AD}" type="slidenum">
              <a:rPr lang="en-US" smtClean="0"/>
              <a:t>7</a:t>
            </a:fld>
            <a:endParaRPr lang="en-US"/>
          </a:p>
        </p:txBody>
      </p:sp>
    </p:spTree>
    <p:extLst>
      <p:ext uri="{BB962C8B-B14F-4D97-AF65-F5344CB8AC3E}">
        <p14:creationId xmlns:p14="http://schemas.microsoft.com/office/powerpoint/2010/main" val="837156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Brittany</a:t>
            </a:r>
          </a:p>
        </p:txBody>
      </p:sp>
      <p:sp>
        <p:nvSpPr>
          <p:cNvPr id="4" name="Slide Number Placeholder 3"/>
          <p:cNvSpPr>
            <a:spLocks noGrp="1"/>
          </p:cNvSpPr>
          <p:nvPr>
            <p:ph type="sldNum" sz="quarter" idx="5"/>
          </p:nvPr>
        </p:nvSpPr>
        <p:spPr/>
        <p:txBody>
          <a:bodyPr/>
          <a:lstStyle/>
          <a:p>
            <a:fld id="{B3884E55-A0B1-42C2-BA61-768B51DA50AD}" type="slidenum">
              <a:rPr lang="en-US" smtClean="0"/>
              <a:t>8</a:t>
            </a:fld>
            <a:endParaRPr lang="en-US"/>
          </a:p>
        </p:txBody>
      </p:sp>
    </p:spTree>
    <p:extLst>
      <p:ext uri="{BB962C8B-B14F-4D97-AF65-F5344CB8AC3E}">
        <p14:creationId xmlns:p14="http://schemas.microsoft.com/office/powerpoint/2010/main" val="3309311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Brittany </a:t>
            </a:r>
          </a:p>
        </p:txBody>
      </p:sp>
      <p:sp>
        <p:nvSpPr>
          <p:cNvPr id="4" name="Slide Number Placeholder 3"/>
          <p:cNvSpPr>
            <a:spLocks noGrp="1"/>
          </p:cNvSpPr>
          <p:nvPr>
            <p:ph type="sldNum" sz="quarter" idx="5"/>
          </p:nvPr>
        </p:nvSpPr>
        <p:spPr/>
        <p:txBody>
          <a:bodyPr/>
          <a:lstStyle/>
          <a:p>
            <a:fld id="{B3884E55-A0B1-42C2-BA61-768B51DA50AD}" type="slidenum">
              <a:rPr lang="en-US" smtClean="0"/>
              <a:t>9</a:t>
            </a:fld>
            <a:endParaRPr lang="en-US"/>
          </a:p>
        </p:txBody>
      </p:sp>
    </p:spTree>
    <p:extLst>
      <p:ext uri="{BB962C8B-B14F-4D97-AF65-F5344CB8AC3E}">
        <p14:creationId xmlns:p14="http://schemas.microsoft.com/office/powerpoint/2010/main" val="2363153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Gaither</a:t>
            </a:r>
          </a:p>
        </p:txBody>
      </p:sp>
      <p:sp>
        <p:nvSpPr>
          <p:cNvPr id="4" name="Slide Number Placeholder 3"/>
          <p:cNvSpPr>
            <a:spLocks noGrp="1"/>
          </p:cNvSpPr>
          <p:nvPr>
            <p:ph type="sldNum" sz="quarter" idx="5"/>
          </p:nvPr>
        </p:nvSpPr>
        <p:spPr/>
        <p:txBody>
          <a:bodyPr/>
          <a:lstStyle/>
          <a:p>
            <a:fld id="{B3884E55-A0B1-42C2-BA61-768B51DA50AD}" type="slidenum">
              <a:rPr lang="en-US" smtClean="0"/>
              <a:t>10</a:t>
            </a:fld>
            <a:endParaRPr lang="en-US"/>
          </a:p>
        </p:txBody>
      </p:sp>
    </p:spTree>
    <p:extLst>
      <p:ext uri="{BB962C8B-B14F-4D97-AF65-F5344CB8AC3E}">
        <p14:creationId xmlns:p14="http://schemas.microsoft.com/office/powerpoint/2010/main" val="2915384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Brittany</a:t>
            </a:r>
          </a:p>
        </p:txBody>
      </p:sp>
      <p:sp>
        <p:nvSpPr>
          <p:cNvPr id="4" name="Slide Number Placeholder 3"/>
          <p:cNvSpPr>
            <a:spLocks noGrp="1"/>
          </p:cNvSpPr>
          <p:nvPr>
            <p:ph type="sldNum" sz="quarter" idx="5"/>
          </p:nvPr>
        </p:nvSpPr>
        <p:spPr/>
        <p:txBody>
          <a:bodyPr/>
          <a:lstStyle/>
          <a:p>
            <a:fld id="{B3884E55-A0B1-42C2-BA61-768B51DA50AD}" type="slidenum">
              <a:rPr lang="en-US" smtClean="0"/>
              <a:t>11</a:t>
            </a:fld>
            <a:endParaRPr lang="en-US"/>
          </a:p>
        </p:txBody>
      </p:sp>
    </p:spTree>
    <p:extLst>
      <p:ext uri="{BB962C8B-B14F-4D97-AF65-F5344CB8AC3E}">
        <p14:creationId xmlns:p14="http://schemas.microsoft.com/office/powerpoint/2010/main" val="3588334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Brittany</a:t>
            </a:r>
          </a:p>
        </p:txBody>
      </p:sp>
      <p:sp>
        <p:nvSpPr>
          <p:cNvPr id="4" name="Slide Number Placeholder 3"/>
          <p:cNvSpPr>
            <a:spLocks noGrp="1"/>
          </p:cNvSpPr>
          <p:nvPr>
            <p:ph type="sldNum" sz="quarter" idx="5"/>
          </p:nvPr>
        </p:nvSpPr>
        <p:spPr/>
        <p:txBody>
          <a:bodyPr/>
          <a:lstStyle/>
          <a:p>
            <a:fld id="{B3884E55-A0B1-42C2-BA61-768B51DA50AD}" type="slidenum">
              <a:rPr lang="en-US" smtClean="0"/>
              <a:t>12</a:t>
            </a:fld>
            <a:endParaRPr lang="en-US"/>
          </a:p>
        </p:txBody>
      </p:sp>
    </p:spTree>
    <p:extLst>
      <p:ext uri="{BB962C8B-B14F-4D97-AF65-F5344CB8AC3E}">
        <p14:creationId xmlns:p14="http://schemas.microsoft.com/office/powerpoint/2010/main" val="3121946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Gaither</a:t>
            </a:r>
          </a:p>
        </p:txBody>
      </p:sp>
      <p:sp>
        <p:nvSpPr>
          <p:cNvPr id="4" name="Slide Number Placeholder 3"/>
          <p:cNvSpPr>
            <a:spLocks noGrp="1"/>
          </p:cNvSpPr>
          <p:nvPr>
            <p:ph type="sldNum" sz="quarter" idx="5"/>
          </p:nvPr>
        </p:nvSpPr>
        <p:spPr/>
        <p:txBody>
          <a:bodyPr/>
          <a:lstStyle/>
          <a:p>
            <a:fld id="{B3884E55-A0B1-42C2-BA61-768B51DA50AD}" type="slidenum">
              <a:rPr lang="en-US" smtClean="0"/>
              <a:t>13</a:t>
            </a:fld>
            <a:endParaRPr lang="en-US"/>
          </a:p>
        </p:txBody>
      </p:sp>
    </p:spTree>
    <p:extLst>
      <p:ext uri="{BB962C8B-B14F-4D97-AF65-F5344CB8AC3E}">
        <p14:creationId xmlns:p14="http://schemas.microsoft.com/office/powerpoint/2010/main" val="436928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18.jpeg"/><Relationship Id="rId7" Type="http://schemas.openxmlformats.org/officeDocument/2006/relationships/diagramData" Target="../diagrams/data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svg"/><Relationship Id="rId11" Type="http://schemas.microsoft.com/office/2007/relationships/diagramDrawing" Target="../diagrams/drawing3.xml"/><Relationship Id="rId5" Type="http://schemas.openxmlformats.org/officeDocument/2006/relationships/image" Target="../media/image19.png"/><Relationship Id="rId10" Type="http://schemas.openxmlformats.org/officeDocument/2006/relationships/diagramColors" Target="../diagrams/colors3.xml"/><Relationship Id="rId4" Type="http://schemas.openxmlformats.org/officeDocument/2006/relationships/image" Target="../media/image8.png"/><Relationship Id="rId9"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8.png"/><Relationship Id="rId7" Type="http://schemas.openxmlformats.org/officeDocument/2006/relationships/diagramLayout" Target="../diagrams/layout4.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Data" Target="../diagrams/data4.xml"/><Relationship Id="rId5" Type="http://schemas.openxmlformats.org/officeDocument/2006/relationships/image" Target="../media/image20.svg"/><Relationship Id="rId10" Type="http://schemas.microsoft.com/office/2007/relationships/diagramDrawing" Target="../diagrams/drawing4.xml"/><Relationship Id="rId4" Type="http://schemas.openxmlformats.org/officeDocument/2006/relationships/image" Target="../media/image19.png"/><Relationship Id="rId9" Type="http://schemas.openxmlformats.org/officeDocument/2006/relationships/diagramColors" Target="../diagrams/colors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hyperlink" Target="https://files.hudexchange.info/resources/documents/HMISBudgetingStaffingTookit.pdf" TargetMode="Externa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files.hudexchange.info/resources/documents/HMIS-Staffing-and-Resourcing-Toolkit.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7.sv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8" Type="http://schemas.openxmlformats.org/officeDocument/2006/relationships/hyperlink" Target="https://www.hudexchange.info/mailinglist/subscribe/" TargetMode="External"/><Relationship Id="rId13" Type="http://schemas.openxmlformats.org/officeDocument/2006/relationships/hyperlink" Target="https://www.hudexchange.info/resource/6261/hmis-lead-series/" TargetMode="External"/><Relationship Id="rId3" Type="http://schemas.openxmlformats.org/officeDocument/2006/relationships/image" Target="../media/image8.png"/><Relationship Id="rId7" Type="http://schemas.openxmlformats.org/officeDocument/2006/relationships/hyperlink" Target="http://www.cocalliance.org/" TargetMode="External"/><Relationship Id="rId12" Type="http://schemas.openxmlformats.org/officeDocument/2006/relationships/hyperlink" Target="https://esnaps.hud.gov/"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www.hudexchange.info/resource/3824/hmis-data-dictionary/" TargetMode="External"/><Relationship Id="rId11" Type="http://schemas.openxmlformats.org/officeDocument/2006/relationships/hyperlink" Target="https://www.sagehmis.info/" TargetMode="External"/><Relationship Id="rId5" Type="http://schemas.openxmlformats.org/officeDocument/2006/relationships/hyperlink" Target="https://www.hudexchange.info/resource/4489/hmis-standard-reporting-terminology-glossary/" TargetMode="External"/><Relationship Id="rId10" Type="http://schemas.openxmlformats.org/officeDocument/2006/relationships/hyperlink" Target="https://hudhdx2.info/" TargetMode="External"/><Relationship Id="rId4" Type="http://schemas.openxmlformats.org/officeDocument/2006/relationships/hyperlink" Target="https://hudhdx.info/vendorresources.aspx" TargetMode="External"/><Relationship Id="rId9" Type="http://schemas.openxmlformats.org/officeDocument/2006/relationships/hyperlink" Target="https://www.hudhdx.info/"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passionned.com/bi/data-quality/"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profisee.com/data-quality-what-why-how-who/"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0073" r="24139"/>
          <a:stretch>
            <a:fillRect/>
          </a:stretch>
        </p:blipFill>
        <p:spPr>
          <a:xfrm>
            <a:off x="8127224" y="0"/>
            <a:ext cx="10160776" cy="10325100"/>
          </a:xfrm>
          <a:prstGeom prst="rect">
            <a:avLst/>
          </a:prstGeom>
        </p:spPr>
      </p:pic>
      <p:grpSp>
        <p:nvGrpSpPr>
          <p:cNvPr id="3" name="Group 3"/>
          <p:cNvGrpSpPr/>
          <p:nvPr/>
        </p:nvGrpSpPr>
        <p:grpSpPr>
          <a:xfrm>
            <a:off x="0" y="0"/>
            <a:ext cx="11982450" cy="8129774"/>
            <a:chOff x="0" y="0"/>
            <a:chExt cx="4053323" cy="2750072"/>
          </a:xfrm>
        </p:grpSpPr>
        <p:sp>
          <p:nvSpPr>
            <p:cNvPr id="4" name="Freeform 4"/>
            <p:cNvSpPr/>
            <p:nvPr/>
          </p:nvSpPr>
          <p:spPr>
            <a:xfrm>
              <a:off x="0" y="0"/>
              <a:ext cx="4053323" cy="2750072"/>
            </a:xfrm>
            <a:custGeom>
              <a:avLst/>
              <a:gdLst/>
              <a:ahLst/>
              <a:cxnLst/>
              <a:rect l="l" t="t" r="r" b="b"/>
              <a:pathLst>
                <a:path w="4053323" h="2750072">
                  <a:moveTo>
                    <a:pt x="0" y="0"/>
                  </a:moveTo>
                  <a:lnTo>
                    <a:pt x="4053323" y="0"/>
                  </a:lnTo>
                  <a:lnTo>
                    <a:pt x="4053323" y="2750072"/>
                  </a:lnTo>
                  <a:lnTo>
                    <a:pt x="0" y="2750072"/>
                  </a:lnTo>
                  <a:close/>
                </a:path>
              </a:pathLst>
            </a:custGeom>
            <a:solidFill>
              <a:srgbClr val="DA975D"/>
            </a:solidFill>
          </p:spPr>
        </p:sp>
      </p:grpSp>
      <p:grpSp>
        <p:nvGrpSpPr>
          <p:cNvPr id="5" name="Group 5"/>
          <p:cNvGrpSpPr/>
          <p:nvPr/>
        </p:nvGrpSpPr>
        <p:grpSpPr>
          <a:xfrm rot="5400000">
            <a:off x="835709" y="-835709"/>
            <a:ext cx="10311032" cy="11982450"/>
            <a:chOff x="0" y="0"/>
            <a:chExt cx="3130550" cy="3638012"/>
          </a:xfrm>
        </p:grpSpPr>
        <p:sp>
          <p:nvSpPr>
            <p:cNvPr id="6" name="Freeform 6"/>
            <p:cNvSpPr/>
            <p:nvPr/>
          </p:nvSpPr>
          <p:spPr>
            <a:xfrm>
              <a:off x="0" y="0"/>
              <a:ext cx="3130550" cy="3638012"/>
            </a:xfrm>
            <a:custGeom>
              <a:avLst/>
              <a:gdLst/>
              <a:ahLst/>
              <a:cxnLst/>
              <a:rect l="l" t="t" r="r" b="b"/>
              <a:pathLst>
                <a:path w="3130550" h="3638012">
                  <a:moveTo>
                    <a:pt x="0" y="387350"/>
                  </a:moveTo>
                  <a:lnTo>
                    <a:pt x="0" y="3638012"/>
                  </a:lnTo>
                  <a:lnTo>
                    <a:pt x="3130550" y="3638012"/>
                  </a:lnTo>
                  <a:lnTo>
                    <a:pt x="3130550" y="0"/>
                  </a:lnTo>
                  <a:close/>
                </a:path>
              </a:pathLst>
            </a:custGeom>
            <a:solidFill>
              <a:srgbClr val="393B3D"/>
            </a:solidFill>
          </p:spPr>
        </p:sp>
      </p:grpSp>
      <p:pic>
        <p:nvPicPr>
          <p:cNvPr id="7" name="Picture 7"/>
          <p:cNvPicPr>
            <a:picLocks noChangeAspect="1"/>
          </p:cNvPicPr>
          <p:nvPr/>
        </p:nvPicPr>
        <p:blipFill>
          <a:blip r:embed="rId3"/>
          <a:srcRect l="11988" t="6140" r="6916" b="6140"/>
          <a:stretch>
            <a:fillRect/>
          </a:stretch>
        </p:blipFill>
        <p:spPr>
          <a:xfrm>
            <a:off x="337975" y="1244479"/>
            <a:ext cx="10418908" cy="3226043"/>
          </a:xfrm>
          <a:prstGeom prst="rect">
            <a:avLst/>
          </a:prstGeom>
        </p:spPr>
      </p:pic>
      <p:grpSp>
        <p:nvGrpSpPr>
          <p:cNvPr id="8" name="Group 8"/>
          <p:cNvGrpSpPr/>
          <p:nvPr/>
        </p:nvGrpSpPr>
        <p:grpSpPr>
          <a:xfrm>
            <a:off x="0" y="7886700"/>
            <a:ext cx="11982450" cy="2438400"/>
            <a:chOff x="0" y="0"/>
            <a:chExt cx="4053323" cy="810279"/>
          </a:xfrm>
        </p:grpSpPr>
        <p:sp>
          <p:nvSpPr>
            <p:cNvPr id="9" name="Freeform 9"/>
            <p:cNvSpPr/>
            <p:nvPr/>
          </p:nvSpPr>
          <p:spPr>
            <a:xfrm>
              <a:off x="0" y="0"/>
              <a:ext cx="4053323" cy="810279"/>
            </a:xfrm>
            <a:custGeom>
              <a:avLst/>
              <a:gdLst/>
              <a:ahLst/>
              <a:cxnLst/>
              <a:rect l="l" t="t" r="r" b="b"/>
              <a:pathLst>
                <a:path w="4053323" h="810279">
                  <a:moveTo>
                    <a:pt x="0" y="0"/>
                  </a:moveTo>
                  <a:lnTo>
                    <a:pt x="4053323" y="0"/>
                  </a:lnTo>
                  <a:lnTo>
                    <a:pt x="4053323" y="810279"/>
                  </a:lnTo>
                  <a:lnTo>
                    <a:pt x="0" y="810279"/>
                  </a:lnTo>
                  <a:close/>
                </a:path>
              </a:pathLst>
            </a:custGeom>
            <a:solidFill>
              <a:srgbClr val="DA975D"/>
            </a:solidFill>
          </p:spPr>
        </p:sp>
      </p:grpSp>
      <p:pic>
        <p:nvPicPr>
          <p:cNvPr id="10" name="Picture 10"/>
          <p:cNvPicPr>
            <a:picLocks noChangeAspect="1"/>
          </p:cNvPicPr>
          <p:nvPr/>
        </p:nvPicPr>
        <p:blipFill>
          <a:blip r:embed="rId4"/>
          <a:srcRect/>
          <a:stretch>
            <a:fillRect/>
          </a:stretch>
        </p:blipFill>
        <p:spPr>
          <a:xfrm>
            <a:off x="4011770" y="8599935"/>
            <a:ext cx="3724461" cy="1132574"/>
          </a:xfrm>
          <a:prstGeom prst="rect">
            <a:avLst/>
          </a:prstGeom>
        </p:spPr>
      </p:pic>
      <p:sp>
        <p:nvSpPr>
          <p:cNvPr id="11" name="TextBox 10">
            <a:extLst>
              <a:ext uri="{FF2B5EF4-FFF2-40B4-BE49-F238E27FC236}">
                <a16:creationId xmlns:a16="http://schemas.microsoft.com/office/drawing/2014/main" id="{6B48574A-F065-48BD-AC06-2F00FED8CF47}"/>
              </a:ext>
            </a:extLst>
          </p:cNvPr>
          <p:cNvSpPr txBox="1"/>
          <p:nvPr/>
        </p:nvSpPr>
        <p:spPr>
          <a:xfrm>
            <a:off x="653143" y="6286742"/>
            <a:ext cx="10234368" cy="769441"/>
          </a:xfrm>
          <a:prstGeom prst="rect">
            <a:avLst/>
          </a:prstGeom>
          <a:noFill/>
        </p:spPr>
        <p:txBody>
          <a:bodyPr wrap="square" rtlCol="0">
            <a:spAutoFit/>
          </a:bodyPr>
          <a:lstStyle/>
          <a:p>
            <a:r>
              <a:rPr lang="en-US" sz="4400" b="1" dirty="0">
                <a:solidFill>
                  <a:schemeClr val="bg1"/>
                </a:solidFill>
              </a:rPr>
              <a:t>HMIS Data Quality:  Telling the Right Story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0" y="461438"/>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35206" y="1104900"/>
            <a:ext cx="11201400" cy="830997"/>
          </a:xfrm>
          <a:prstGeom prst="rect">
            <a:avLst/>
          </a:prstGeom>
          <a:noFill/>
        </p:spPr>
        <p:txBody>
          <a:bodyPr wrap="square" rtlCol="0">
            <a:spAutoFit/>
          </a:bodyPr>
          <a:lstStyle/>
          <a:p>
            <a:r>
              <a:rPr lang="en-US" sz="4800">
                <a:latin typeface="+mj-lt"/>
              </a:rPr>
              <a:t>Why Does Data Quality Matter? </a:t>
            </a:r>
          </a:p>
        </p:txBody>
      </p:sp>
      <p:sp>
        <p:nvSpPr>
          <p:cNvPr id="7" name="TextBox 6">
            <a:extLst>
              <a:ext uri="{FF2B5EF4-FFF2-40B4-BE49-F238E27FC236}">
                <a16:creationId xmlns:a16="http://schemas.microsoft.com/office/drawing/2014/main" id="{29CEC2EA-7436-498F-8B0E-61ACDF395FD4}"/>
              </a:ext>
            </a:extLst>
          </p:cNvPr>
          <p:cNvSpPr txBox="1"/>
          <p:nvPr/>
        </p:nvSpPr>
        <p:spPr>
          <a:xfrm>
            <a:off x="1335206" y="2173456"/>
            <a:ext cx="16383000" cy="2369880"/>
          </a:xfrm>
          <a:prstGeom prst="rect">
            <a:avLst/>
          </a:prstGeom>
          <a:noFill/>
        </p:spPr>
        <p:txBody>
          <a:bodyPr wrap="square" rtlCol="0">
            <a:spAutoFit/>
          </a:bodyPr>
          <a:lstStyle/>
          <a:p>
            <a:pPr marL="285750" indent="-285750">
              <a:buFont typeface="Arial" panose="020B0604020202020204" pitchFamily="34" charset="0"/>
              <a:buChar char="•"/>
            </a:pPr>
            <a:r>
              <a:rPr lang="en-US" sz="3200" b="1"/>
              <a:t>Poor Data Quality</a:t>
            </a:r>
            <a:r>
              <a:rPr lang="en-US" sz="3200"/>
              <a:t>: </a:t>
            </a:r>
            <a:r>
              <a:rPr lang="en-US" sz="2800"/>
              <a:t>has a cumulative effect that can cascade through your system affecting reports, making jobs more difficult, and ultimately hurting clients. </a:t>
            </a:r>
          </a:p>
          <a:p>
            <a:pPr marL="285750" indent="-285750">
              <a:buFont typeface="Arial" panose="020B0604020202020204" pitchFamily="34" charset="0"/>
              <a:buChar char="•"/>
            </a:pPr>
            <a:r>
              <a:rPr lang="en-US" sz="3200" b="1"/>
              <a:t>Good Data Quality</a:t>
            </a:r>
            <a:r>
              <a:rPr lang="en-US" sz="3200"/>
              <a:t>: </a:t>
            </a:r>
            <a:r>
              <a:rPr lang="en-US" sz="2800"/>
              <a:t>important for system wide reporting like System Performance Measures and the Longitudinal Systems Analysis (LSA). This leads to more accurate analysis and allows organizations and their stakeholders to make more informed decisions. </a:t>
            </a:r>
            <a:endParaRPr lang="en-US" sz="3200"/>
          </a:p>
        </p:txBody>
      </p:sp>
    </p:spTree>
    <p:extLst>
      <p:ext uri="{BB962C8B-B14F-4D97-AF65-F5344CB8AC3E}">
        <p14:creationId xmlns:p14="http://schemas.microsoft.com/office/powerpoint/2010/main" val="2848925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10551" y="456860"/>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35206" y="1104900"/>
            <a:ext cx="11201400" cy="830997"/>
          </a:xfrm>
          <a:prstGeom prst="rect">
            <a:avLst/>
          </a:prstGeom>
          <a:noFill/>
        </p:spPr>
        <p:txBody>
          <a:bodyPr wrap="square" rtlCol="0">
            <a:spAutoFit/>
          </a:bodyPr>
          <a:lstStyle/>
          <a:p>
            <a:r>
              <a:rPr lang="en-US" sz="4800">
                <a:latin typeface="+mj-lt"/>
              </a:rPr>
              <a:t>What are Some Solutions for Data Quality? </a:t>
            </a:r>
          </a:p>
        </p:txBody>
      </p:sp>
      <p:sp>
        <p:nvSpPr>
          <p:cNvPr id="7" name="TextBox 6">
            <a:extLst>
              <a:ext uri="{FF2B5EF4-FFF2-40B4-BE49-F238E27FC236}">
                <a16:creationId xmlns:a16="http://schemas.microsoft.com/office/drawing/2014/main" id="{29CEC2EA-7436-498F-8B0E-61ACDF395FD4}"/>
              </a:ext>
            </a:extLst>
          </p:cNvPr>
          <p:cNvSpPr txBox="1"/>
          <p:nvPr/>
        </p:nvSpPr>
        <p:spPr>
          <a:xfrm>
            <a:off x="1335206" y="2173456"/>
            <a:ext cx="16383000" cy="6063198"/>
          </a:xfrm>
          <a:prstGeom prst="rect">
            <a:avLst/>
          </a:prstGeom>
          <a:noFill/>
        </p:spPr>
        <p:txBody>
          <a:bodyPr wrap="square" rtlCol="0">
            <a:spAutoFit/>
          </a:bodyPr>
          <a:lstStyle/>
          <a:p>
            <a:pPr marL="285750" indent="-285750">
              <a:buFont typeface="Arial" panose="020B0604020202020204" pitchFamily="34" charset="0"/>
              <a:buChar char="•"/>
            </a:pPr>
            <a:r>
              <a:rPr lang="en-US" sz="3200" b="1"/>
              <a:t>Data Literacy</a:t>
            </a:r>
            <a:r>
              <a:rPr lang="en-US" sz="3200"/>
              <a:t>: </a:t>
            </a:r>
          </a:p>
          <a:p>
            <a:pPr marL="742950" lvl="1" indent="-285750">
              <a:buFont typeface="Arial" panose="020B0604020202020204" pitchFamily="34" charset="0"/>
              <a:buChar char="•"/>
            </a:pPr>
            <a:r>
              <a:rPr lang="en-US" sz="2800"/>
              <a:t>All HMIS Administrators, End Users and Community Stakeholders must be data literate.</a:t>
            </a:r>
          </a:p>
          <a:p>
            <a:pPr marL="742950" lvl="1" indent="-285750">
              <a:buFont typeface="Arial" panose="020B0604020202020204" pitchFamily="34" charset="0"/>
              <a:buChar char="•"/>
            </a:pPr>
            <a:r>
              <a:rPr lang="en-US" sz="2800"/>
              <a:t>Recognize the usefulness, interrogate the reliability, discover meaning, make decisions, and communicate findings. All should be done in an ethical manner.  </a:t>
            </a:r>
          </a:p>
          <a:p>
            <a:pPr marL="285750" indent="-285750">
              <a:buFont typeface="Arial" panose="020B0604020202020204" pitchFamily="34" charset="0"/>
              <a:buChar char="•"/>
            </a:pPr>
            <a:r>
              <a:rPr lang="en-US" sz="3200" b="1"/>
              <a:t>Data Quality 3 Offenders</a:t>
            </a:r>
            <a:r>
              <a:rPr lang="en-US" sz="3200"/>
              <a:t>: </a:t>
            </a:r>
            <a:endParaRPr lang="en-US" sz="2800"/>
          </a:p>
          <a:p>
            <a:pPr marL="742950" lvl="1" indent="-285750">
              <a:buFont typeface="Arial" panose="020B0604020202020204" pitchFamily="34" charset="0"/>
              <a:buChar char="•"/>
            </a:pPr>
            <a:r>
              <a:rPr lang="en-US" sz="2800"/>
              <a:t>People, process and technology</a:t>
            </a:r>
          </a:p>
          <a:p>
            <a:pPr marL="285750" indent="-285750">
              <a:buFont typeface="Arial" panose="020B0604020202020204" pitchFamily="34" charset="0"/>
              <a:buChar char="•"/>
            </a:pPr>
            <a:r>
              <a:rPr lang="en-US" sz="3200" b="1"/>
              <a:t>Implement Tools:</a:t>
            </a:r>
          </a:p>
          <a:p>
            <a:pPr marL="742950" lvl="1" indent="-285750">
              <a:buFont typeface="Arial" panose="020B0604020202020204" pitchFamily="34" charset="0"/>
              <a:buChar char="•"/>
            </a:pPr>
            <a:r>
              <a:rPr lang="en-US" sz="2800"/>
              <a:t>Tools and training are part of the solution. Providing real-time guidance, cheat sheets, one-sheets, and frequent trainings can help improve overall data quality.</a:t>
            </a:r>
            <a:r>
              <a:rPr lang="en-US" sz="2800" b="1"/>
              <a:t> </a:t>
            </a:r>
          </a:p>
          <a:p>
            <a:pPr marL="285750" indent="-285750">
              <a:buFont typeface="Arial" panose="020B0604020202020204" pitchFamily="34" charset="0"/>
              <a:buChar char="•"/>
            </a:pPr>
            <a:r>
              <a:rPr lang="en-US" sz="3200" b="1"/>
              <a:t>Conduct Data Quality Gaps Analysis:</a:t>
            </a:r>
          </a:p>
          <a:p>
            <a:pPr marL="742950" lvl="1" indent="-285750">
              <a:buFont typeface="Arial" panose="020B0604020202020204" pitchFamily="34" charset="0"/>
              <a:buChar char="•"/>
            </a:pPr>
            <a:r>
              <a:rPr lang="en-US" sz="2800"/>
              <a:t>Generate reports to show “current state” and determine desired “future state” </a:t>
            </a:r>
          </a:p>
          <a:p>
            <a:pPr marL="285750" indent="-285750">
              <a:buFont typeface="Arial" panose="020B0604020202020204" pitchFamily="34" charset="0"/>
              <a:buChar char="•"/>
            </a:pPr>
            <a:r>
              <a:rPr lang="en-US" sz="3200" b="1"/>
              <a:t>Develop “Business Rules” </a:t>
            </a:r>
          </a:p>
          <a:p>
            <a:endParaRPr lang="en-US" sz="3200"/>
          </a:p>
        </p:txBody>
      </p:sp>
      <p:graphicFrame>
        <p:nvGraphicFramePr>
          <p:cNvPr id="8" name="Diagram 7">
            <a:extLst>
              <a:ext uri="{FF2B5EF4-FFF2-40B4-BE49-F238E27FC236}">
                <a16:creationId xmlns:a16="http://schemas.microsoft.com/office/drawing/2014/main" id="{FB20F8CD-4E28-4C42-8BBA-F1D448938B4E}"/>
              </a:ext>
            </a:extLst>
          </p:cNvPr>
          <p:cNvGraphicFramePr/>
          <p:nvPr>
            <p:extLst>
              <p:ext uri="{D42A27DB-BD31-4B8C-83A1-F6EECF244321}">
                <p14:modId xmlns:p14="http://schemas.microsoft.com/office/powerpoint/2010/main" val="1096269568"/>
              </p:ext>
            </p:extLst>
          </p:nvPr>
        </p:nvGraphicFramePr>
        <p:xfrm>
          <a:off x="2754489" y="7620464"/>
          <a:ext cx="6099116" cy="2099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785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0" y="533060"/>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35206" y="1019833"/>
            <a:ext cx="11201400" cy="830997"/>
          </a:xfrm>
          <a:prstGeom prst="rect">
            <a:avLst/>
          </a:prstGeom>
          <a:noFill/>
        </p:spPr>
        <p:txBody>
          <a:bodyPr wrap="square" rtlCol="0">
            <a:spAutoFit/>
          </a:bodyPr>
          <a:lstStyle/>
          <a:p>
            <a:r>
              <a:rPr lang="en-US" sz="4800">
                <a:latin typeface="+mj-lt"/>
              </a:rPr>
              <a:t>Develop Business Rules for HMIS:</a:t>
            </a:r>
          </a:p>
        </p:txBody>
      </p:sp>
      <p:sp>
        <p:nvSpPr>
          <p:cNvPr id="7" name="TextBox 6">
            <a:extLst>
              <a:ext uri="{FF2B5EF4-FFF2-40B4-BE49-F238E27FC236}">
                <a16:creationId xmlns:a16="http://schemas.microsoft.com/office/drawing/2014/main" id="{29CEC2EA-7436-498F-8B0E-61ACDF395FD4}"/>
              </a:ext>
            </a:extLst>
          </p:cNvPr>
          <p:cNvSpPr txBox="1"/>
          <p:nvPr/>
        </p:nvSpPr>
        <p:spPr>
          <a:xfrm>
            <a:off x="1335206" y="2173456"/>
            <a:ext cx="16383000" cy="5509200"/>
          </a:xfrm>
          <a:prstGeom prst="rect">
            <a:avLst/>
          </a:prstGeom>
          <a:noFill/>
        </p:spPr>
        <p:txBody>
          <a:bodyPr wrap="square" rtlCol="0">
            <a:spAutoFit/>
          </a:bodyPr>
          <a:lstStyle/>
          <a:p>
            <a:pPr marL="285750" indent="-285750">
              <a:buFont typeface="Arial" panose="020B0604020202020204" pitchFamily="34" charset="0"/>
              <a:buChar char="•"/>
            </a:pPr>
            <a:r>
              <a:rPr lang="en-US" sz="3200" b="1"/>
              <a:t>Shelter Capacity Rule</a:t>
            </a:r>
            <a:r>
              <a:rPr lang="en-US" sz="3200"/>
              <a:t>: </a:t>
            </a:r>
          </a:p>
          <a:p>
            <a:pPr marL="742950" lvl="1" indent="-285750">
              <a:buFont typeface="Arial" panose="020B0604020202020204" pitchFamily="34" charset="0"/>
              <a:buChar char="•"/>
            </a:pPr>
            <a:r>
              <a:rPr lang="en-US" sz="2800"/>
              <a:t>Emergency Shelter A has 100 beds, reports should not exceed bed capacity. </a:t>
            </a:r>
          </a:p>
          <a:p>
            <a:pPr marL="742950" lvl="1" indent="-285750">
              <a:buFont typeface="Arial" panose="020B0604020202020204" pitchFamily="34" charset="0"/>
              <a:buChar char="•"/>
            </a:pPr>
            <a:r>
              <a:rPr lang="en-US" sz="2800"/>
              <a:t>If bed capacity report indicates 224 beds used, reach out to shelter (possible overflow or data entry error)</a:t>
            </a:r>
          </a:p>
          <a:p>
            <a:pPr marL="285750" indent="-285750">
              <a:buFont typeface="Arial" panose="020B0604020202020204" pitchFamily="34" charset="0"/>
              <a:buChar char="•"/>
            </a:pPr>
            <a:r>
              <a:rPr lang="en-US" sz="3200" b="1"/>
              <a:t>Project Intended Purpose Rule</a:t>
            </a:r>
            <a:r>
              <a:rPr lang="en-US" sz="3200"/>
              <a:t>: </a:t>
            </a:r>
            <a:endParaRPr lang="en-US" sz="2800"/>
          </a:p>
          <a:p>
            <a:pPr marL="742950" lvl="1" indent="-285750">
              <a:buFont typeface="Arial" panose="020B0604020202020204" pitchFamily="34" charset="0"/>
              <a:buChar char="•"/>
            </a:pPr>
            <a:r>
              <a:rPr lang="en-US" sz="2800"/>
              <a:t>If a project is to serve veteran households, then 100% of head of household should be a veteran.</a:t>
            </a:r>
          </a:p>
          <a:p>
            <a:pPr marL="742950" lvl="1" indent="-285750">
              <a:buFont typeface="Arial" panose="020B0604020202020204" pitchFamily="34" charset="0"/>
              <a:buChar char="•"/>
            </a:pPr>
            <a:r>
              <a:rPr lang="en-US" sz="2800"/>
              <a:t>If report generates non-veteran head of household members, check to ensure there is a qualifying veteran member. </a:t>
            </a:r>
          </a:p>
          <a:p>
            <a:pPr marL="285750" indent="-285750">
              <a:buFont typeface="Arial" panose="020B0604020202020204" pitchFamily="34" charset="0"/>
              <a:buChar char="•"/>
            </a:pPr>
            <a:r>
              <a:rPr lang="en-US" sz="3200" b="1"/>
              <a:t>Project Eligibility Rule:</a:t>
            </a:r>
          </a:p>
          <a:p>
            <a:pPr marL="742950" lvl="1" indent="-285750">
              <a:buFont typeface="Arial" panose="020B0604020202020204" pitchFamily="34" charset="0"/>
              <a:buChar char="•"/>
            </a:pPr>
            <a:r>
              <a:rPr lang="en-US" sz="2800"/>
              <a:t>ESG Street Outreach serves unsheltered homeless, 100% of adults served should indicate “residence prior to entry (where did you sleep last night)”: place not meant for habitation.</a:t>
            </a:r>
          </a:p>
          <a:p>
            <a:pPr marL="742950" lvl="1" indent="-285750">
              <a:buFont typeface="Arial" panose="020B0604020202020204" pitchFamily="34" charset="0"/>
              <a:buChar char="•"/>
            </a:pPr>
            <a:r>
              <a:rPr lang="en-US" sz="2800"/>
              <a:t>If report states differently, investigate the information. </a:t>
            </a:r>
          </a:p>
          <a:p>
            <a:endParaRPr lang="en-US" sz="3200"/>
          </a:p>
        </p:txBody>
      </p:sp>
      <p:graphicFrame>
        <p:nvGraphicFramePr>
          <p:cNvPr id="8" name="Diagram 7">
            <a:extLst>
              <a:ext uri="{FF2B5EF4-FFF2-40B4-BE49-F238E27FC236}">
                <a16:creationId xmlns:a16="http://schemas.microsoft.com/office/drawing/2014/main" id="{FB20F8CD-4E28-4C42-8BBA-F1D448938B4E}"/>
              </a:ext>
            </a:extLst>
          </p:cNvPr>
          <p:cNvGraphicFramePr/>
          <p:nvPr/>
        </p:nvGraphicFramePr>
        <p:xfrm>
          <a:off x="12801600" y="6082351"/>
          <a:ext cx="4307006" cy="14224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8474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0" y="533060"/>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35206" y="1104900"/>
            <a:ext cx="11201400" cy="830997"/>
          </a:xfrm>
          <a:prstGeom prst="rect">
            <a:avLst/>
          </a:prstGeom>
          <a:noFill/>
        </p:spPr>
        <p:txBody>
          <a:bodyPr wrap="square" rtlCol="0">
            <a:spAutoFit/>
          </a:bodyPr>
          <a:lstStyle/>
          <a:p>
            <a:r>
              <a:rPr lang="en-US" sz="4800">
                <a:latin typeface="+mj-lt"/>
              </a:rPr>
              <a:t>More HMIS Business Rules:</a:t>
            </a:r>
          </a:p>
        </p:txBody>
      </p:sp>
      <p:sp>
        <p:nvSpPr>
          <p:cNvPr id="7" name="TextBox 6">
            <a:extLst>
              <a:ext uri="{FF2B5EF4-FFF2-40B4-BE49-F238E27FC236}">
                <a16:creationId xmlns:a16="http://schemas.microsoft.com/office/drawing/2014/main" id="{29CEC2EA-7436-498F-8B0E-61ACDF395FD4}"/>
              </a:ext>
            </a:extLst>
          </p:cNvPr>
          <p:cNvSpPr txBox="1"/>
          <p:nvPr/>
        </p:nvSpPr>
        <p:spPr>
          <a:xfrm>
            <a:off x="1335206" y="2173456"/>
            <a:ext cx="16383000" cy="557075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b="1"/>
              <a:t>Housing Move-In Date Rule (HMID):</a:t>
            </a:r>
            <a:r>
              <a:rPr lang="en-US" sz="3200"/>
              <a:t> </a:t>
            </a:r>
          </a:p>
          <a:p>
            <a:pPr marL="742950" lvl="1" indent="-285750">
              <a:buFont typeface="Arial" panose="020B0604020202020204" pitchFamily="34" charset="0"/>
              <a:buChar char="•"/>
            </a:pPr>
            <a:r>
              <a:rPr lang="en-US" sz="2800"/>
              <a:t>A move-in date must occur on or after the client’s enrollment date. </a:t>
            </a:r>
            <a:endParaRPr lang="en-US" sz="2800">
              <a:cs typeface="Calibri"/>
            </a:endParaRPr>
          </a:p>
          <a:p>
            <a:pPr marL="742950" lvl="1" indent="-285750">
              <a:buFont typeface="Arial" panose="020B0604020202020204" pitchFamily="34" charset="0"/>
              <a:buChar char="•"/>
            </a:pPr>
            <a:r>
              <a:rPr lang="en-US" sz="2800"/>
              <a:t>The date must also occur between the enrollment date and exit date. </a:t>
            </a:r>
            <a:endParaRPr lang="en-US" sz="2800">
              <a:cs typeface="Calibri"/>
            </a:endParaRPr>
          </a:p>
          <a:p>
            <a:pPr marL="285750" indent="-285750">
              <a:buFont typeface="Arial" panose="020B0604020202020204" pitchFamily="34" charset="0"/>
              <a:buChar char="•"/>
            </a:pPr>
            <a:r>
              <a:rPr lang="en-US" sz="3200" b="1"/>
              <a:t>Multiple Project Rule</a:t>
            </a:r>
            <a:r>
              <a:rPr lang="en-US" sz="3200"/>
              <a:t>: </a:t>
            </a:r>
            <a:endParaRPr lang="en-US" sz="2800"/>
          </a:p>
          <a:p>
            <a:pPr marL="742950" lvl="1" indent="-285750">
              <a:buFont typeface="Arial" panose="020B0604020202020204" pitchFamily="34" charset="0"/>
              <a:buChar char="•"/>
            </a:pPr>
            <a:r>
              <a:rPr lang="en-US" sz="2800"/>
              <a:t>Client’s can be in two projects at the same time, with overlapping dates.</a:t>
            </a:r>
            <a:endParaRPr lang="en-US" sz="2800">
              <a:cs typeface="Calibri"/>
            </a:endParaRPr>
          </a:p>
          <a:p>
            <a:pPr marL="742950" lvl="1" indent="-285750">
              <a:buFont typeface="Arial" panose="020B0604020202020204" pitchFamily="34" charset="0"/>
              <a:buChar char="•"/>
            </a:pPr>
            <a:r>
              <a:rPr lang="en-US" sz="2800"/>
              <a:t>Client’s can not be in two contradicting programs simultaneously (street outreach and emergency shelter).</a:t>
            </a:r>
            <a:endParaRPr lang="en-US" sz="2800">
              <a:cs typeface="Calibri"/>
            </a:endParaRPr>
          </a:p>
          <a:p>
            <a:pPr marL="285750" indent="-285750">
              <a:buFont typeface="Arial" panose="020B0604020202020204" pitchFamily="34" charset="0"/>
              <a:buChar char="•"/>
            </a:pPr>
            <a:r>
              <a:rPr lang="en-US" sz="3200" b="1"/>
              <a:t>Date of Service Rule:</a:t>
            </a:r>
            <a:endParaRPr lang="en-US" sz="3200" b="1">
              <a:cs typeface="Calibri"/>
            </a:endParaRPr>
          </a:p>
          <a:p>
            <a:pPr marL="742950" lvl="1" indent="-285750">
              <a:buFont typeface="Arial" panose="020B0604020202020204" pitchFamily="34" charset="0"/>
              <a:buChar char="•"/>
            </a:pPr>
            <a:r>
              <a:rPr lang="en-US" sz="2800"/>
              <a:t>Services provided by projects must occur within the start and end date of the program enrollment. </a:t>
            </a:r>
            <a:endParaRPr lang="en-US" sz="2800">
              <a:cs typeface="Calibri"/>
            </a:endParaRPr>
          </a:p>
          <a:p>
            <a:pPr marL="285750" indent="-285750">
              <a:buFont typeface="Arial" panose="020B0604020202020204" pitchFamily="34" charset="0"/>
              <a:buChar char="•"/>
            </a:pPr>
            <a:r>
              <a:rPr lang="en-US" sz="3200" b="1"/>
              <a:t>Project Exit Rule Related to Contacts:</a:t>
            </a:r>
            <a:endParaRPr lang="en-US" sz="3200" b="1">
              <a:cs typeface="Calibri"/>
            </a:endParaRPr>
          </a:p>
          <a:p>
            <a:pPr marL="742950" lvl="1" indent="-285750">
              <a:buFont typeface="Arial" panose="020B0604020202020204" pitchFamily="34" charset="0"/>
              <a:buChar char="•"/>
            </a:pPr>
            <a:r>
              <a:rPr lang="en-US" sz="2800"/>
              <a:t>For street outreach, if clients do not communicate with a case worker in 90 days, they should exit the program. (contacts is now defined as current living situation) </a:t>
            </a:r>
            <a:endParaRPr lang="en-US" sz="2800">
              <a:cs typeface="Calibri"/>
            </a:endParaRPr>
          </a:p>
          <a:p>
            <a:endParaRPr lang="en-US" sz="3200"/>
          </a:p>
        </p:txBody>
      </p:sp>
    </p:spTree>
    <p:extLst>
      <p:ext uri="{BB962C8B-B14F-4D97-AF65-F5344CB8AC3E}">
        <p14:creationId xmlns:p14="http://schemas.microsoft.com/office/powerpoint/2010/main" val="1834960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0" y="533060"/>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35206" y="1104900"/>
            <a:ext cx="11201400" cy="830997"/>
          </a:xfrm>
          <a:prstGeom prst="rect">
            <a:avLst/>
          </a:prstGeom>
          <a:noFill/>
        </p:spPr>
        <p:txBody>
          <a:bodyPr wrap="square" rtlCol="0">
            <a:spAutoFit/>
          </a:bodyPr>
          <a:lstStyle/>
          <a:p>
            <a:r>
              <a:rPr lang="en-US" sz="4800">
                <a:latin typeface="+mj-lt"/>
              </a:rPr>
              <a:t>Data Quality Grading:</a:t>
            </a:r>
          </a:p>
        </p:txBody>
      </p:sp>
      <p:pic>
        <p:nvPicPr>
          <p:cNvPr id="5126" name="Picture 6">
            <a:extLst>
              <a:ext uri="{FF2B5EF4-FFF2-40B4-BE49-F238E27FC236}">
                <a16:creationId xmlns:a16="http://schemas.microsoft.com/office/drawing/2014/main" id="{281AB358-CEEE-4787-B128-7C1B034C20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206" y="2933700"/>
            <a:ext cx="8445336" cy="51102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1E037CD-A7BD-488C-8265-21C0019207FA}"/>
              </a:ext>
            </a:extLst>
          </p:cNvPr>
          <p:cNvSpPr txBox="1"/>
          <p:nvPr/>
        </p:nvSpPr>
        <p:spPr>
          <a:xfrm>
            <a:off x="11853921" y="3147082"/>
            <a:ext cx="5715000" cy="2554545"/>
          </a:xfrm>
          <a:prstGeom prst="rect">
            <a:avLst/>
          </a:prstGeom>
          <a:noFill/>
        </p:spPr>
        <p:txBody>
          <a:bodyPr wrap="square" rtlCol="0">
            <a:spAutoFit/>
          </a:bodyPr>
          <a:lstStyle/>
          <a:p>
            <a:pPr marL="285750" indent="-285750">
              <a:buFont typeface="Arial" panose="020B0604020202020204" pitchFamily="34" charset="0"/>
              <a:buChar char="•"/>
            </a:pPr>
            <a:r>
              <a:rPr lang="en-US" sz="2000"/>
              <a:t>Letter grades are simpler to understand </a:t>
            </a:r>
          </a:p>
          <a:p>
            <a:pPr marL="285750" indent="-285750">
              <a:buFont typeface="Arial" panose="020B0604020202020204" pitchFamily="34" charset="0"/>
              <a:buChar char="•"/>
            </a:pPr>
            <a:r>
              <a:rPr lang="en-US" sz="2000"/>
              <a:t>Letter grades convey a universal message</a:t>
            </a:r>
          </a:p>
          <a:p>
            <a:pPr marL="285750" indent="-285750">
              <a:buFont typeface="Arial" panose="020B0604020202020204" pitchFamily="34" charset="0"/>
              <a:buChar char="•"/>
            </a:pPr>
            <a:r>
              <a:rPr lang="en-US" sz="2000"/>
              <a:t>Easier to digest than percentages</a:t>
            </a:r>
          </a:p>
          <a:p>
            <a:pPr marL="285750" indent="-285750">
              <a:buFont typeface="Arial" panose="020B0604020202020204" pitchFamily="34" charset="0"/>
              <a:buChar char="•"/>
            </a:pPr>
            <a:r>
              <a:rPr lang="en-US" sz="2000"/>
              <a:t>Recommended Grading Scale:</a:t>
            </a:r>
          </a:p>
          <a:p>
            <a:pPr marL="742950" lvl="1" indent="-285750">
              <a:buFont typeface="Arial" panose="020B0604020202020204" pitchFamily="34" charset="0"/>
              <a:buChar char="•"/>
            </a:pPr>
            <a:r>
              <a:rPr lang="en-US" sz="2000"/>
              <a:t>A &gt;= 95%</a:t>
            </a:r>
          </a:p>
          <a:p>
            <a:pPr marL="742950" lvl="1" indent="-285750">
              <a:buFont typeface="Arial" panose="020B0604020202020204" pitchFamily="34" charset="0"/>
              <a:buChar char="•"/>
            </a:pPr>
            <a:r>
              <a:rPr lang="en-US" sz="2000"/>
              <a:t>B &gt;= 90%</a:t>
            </a:r>
          </a:p>
          <a:p>
            <a:pPr marL="742950" lvl="1" indent="-285750">
              <a:buFont typeface="Arial" panose="020B0604020202020204" pitchFamily="34" charset="0"/>
              <a:buChar char="•"/>
            </a:pPr>
            <a:r>
              <a:rPr lang="en-US" sz="2000"/>
              <a:t>C &gt;= 85%</a:t>
            </a:r>
          </a:p>
          <a:p>
            <a:pPr marL="742950" lvl="1" indent="-285750">
              <a:buFont typeface="Arial" panose="020B0604020202020204" pitchFamily="34" charset="0"/>
              <a:buChar char="•"/>
            </a:pPr>
            <a:r>
              <a:rPr lang="en-US" sz="2000"/>
              <a:t>F &lt; 85%</a:t>
            </a:r>
          </a:p>
        </p:txBody>
      </p:sp>
    </p:spTree>
    <p:extLst>
      <p:ext uri="{BB962C8B-B14F-4D97-AF65-F5344CB8AC3E}">
        <p14:creationId xmlns:p14="http://schemas.microsoft.com/office/powerpoint/2010/main" val="537855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19334" y="533060"/>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35206" y="1104900"/>
            <a:ext cx="11201400" cy="830997"/>
          </a:xfrm>
          <a:prstGeom prst="rect">
            <a:avLst/>
          </a:prstGeom>
          <a:noFill/>
        </p:spPr>
        <p:txBody>
          <a:bodyPr wrap="square" rtlCol="0">
            <a:spAutoFit/>
          </a:bodyPr>
          <a:lstStyle/>
          <a:p>
            <a:r>
              <a:rPr lang="en-US" sz="4800">
                <a:latin typeface="+mj-lt"/>
              </a:rPr>
              <a:t>Visualize Data Over Time:</a:t>
            </a:r>
          </a:p>
        </p:txBody>
      </p:sp>
      <p:pic>
        <p:nvPicPr>
          <p:cNvPr id="6146" name="Picture 2">
            <a:extLst>
              <a:ext uri="{FF2B5EF4-FFF2-40B4-BE49-F238E27FC236}">
                <a16:creationId xmlns:a16="http://schemas.microsoft.com/office/drawing/2014/main" id="{6B5A78F6-5E0C-4A7E-96FD-431EEE6881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9832" y="2450075"/>
            <a:ext cx="11192768" cy="4547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12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19334" y="456860"/>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35206" y="1104900"/>
            <a:ext cx="11201400" cy="830997"/>
          </a:xfrm>
          <a:prstGeom prst="rect">
            <a:avLst/>
          </a:prstGeom>
          <a:noFill/>
        </p:spPr>
        <p:txBody>
          <a:bodyPr wrap="square" rtlCol="0">
            <a:spAutoFit/>
          </a:bodyPr>
          <a:lstStyle/>
          <a:p>
            <a:r>
              <a:rPr lang="en-US" sz="4800">
                <a:latin typeface="+mj-lt"/>
              </a:rPr>
              <a:t>Contextualize Data Entry Assistance:</a:t>
            </a:r>
          </a:p>
        </p:txBody>
      </p:sp>
      <p:pic>
        <p:nvPicPr>
          <p:cNvPr id="7172" name="Picture 4">
            <a:extLst>
              <a:ext uri="{FF2B5EF4-FFF2-40B4-BE49-F238E27FC236}">
                <a16:creationId xmlns:a16="http://schemas.microsoft.com/office/drawing/2014/main" id="{2F50B6BE-ED4E-4498-9F60-E59ACE3ECD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8813" y="2655000"/>
            <a:ext cx="12496984" cy="68700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3A661659-4779-42FB-B9B2-6DE97CF063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8813" y="4872915"/>
            <a:ext cx="12850374" cy="22442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CF4D6A3-E880-4C01-8B62-8FD656BC55E6}"/>
              </a:ext>
            </a:extLst>
          </p:cNvPr>
          <p:cNvSpPr txBox="1"/>
          <p:nvPr/>
        </p:nvSpPr>
        <p:spPr>
          <a:xfrm>
            <a:off x="7581900" y="3975144"/>
            <a:ext cx="3124200" cy="830997"/>
          </a:xfrm>
          <a:prstGeom prst="rect">
            <a:avLst/>
          </a:prstGeom>
          <a:noFill/>
        </p:spPr>
        <p:txBody>
          <a:bodyPr wrap="square" rtlCol="0">
            <a:spAutoFit/>
          </a:bodyPr>
          <a:lstStyle/>
          <a:p>
            <a:pPr algn="ctr"/>
            <a:r>
              <a:rPr lang="en-US" sz="4800" b="1"/>
              <a:t>V.S.</a:t>
            </a:r>
          </a:p>
        </p:txBody>
      </p:sp>
    </p:spTree>
    <p:extLst>
      <p:ext uri="{BB962C8B-B14F-4D97-AF65-F5344CB8AC3E}">
        <p14:creationId xmlns:p14="http://schemas.microsoft.com/office/powerpoint/2010/main" val="3057529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99" r="40467"/>
          <a:stretch>
            <a:fillRect/>
          </a:stretch>
        </p:blipFill>
        <p:spPr>
          <a:xfrm>
            <a:off x="-3314700" y="0"/>
            <a:ext cx="9144000" cy="10287000"/>
          </a:xfrm>
          <a:prstGeom prst="rect">
            <a:avLst/>
          </a:prstGeom>
        </p:spPr>
      </p:pic>
      <p:pic>
        <p:nvPicPr>
          <p:cNvPr id="3" name="Picture 3"/>
          <p:cNvPicPr>
            <a:picLocks noChangeAspect="1"/>
          </p:cNvPicPr>
          <p:nvPr/>
        </p:nvPicPr>
        <p:blipFill>
          <a:blip r:embed="rId4"/>
          <a:srcRect l="11988" t="6140" r="6916" b="6140"/>
          <a:stretch>
            <a:fillRect/>
          </a:stretch>
        </p:blipFill>
        <p:spPr>
          <a:xfrm>
            <a:off x="11049000" y="7945290"/>
            <a:ext cx="7324842" cy="2268017"/>
          </a:xfrm>
          <a:prstGeom prst="rect">
            <a:avLst/>
          </a:prstGeom>
        </p:spPr>
      </p:pic>
      <p:sp>
        <p:nvSpPr>
          <p:cNvPr id="4" name="AutoShape 4"/>
          <p:cNvSpPr/>
          <p:nvPr/>
        </p:nvSpPr>
        <p:spPr>
          <a:xfrm>
            <a:off x="13182600" y="10096500"/>
            <a:ext cx="4934470" cy="0"/>
          </a:xfrm>
          <a:prstGeom prst="line">
            <a:avLst/>
          </a:prstGeom>
          <a:ln w="190500" cap="rnd">
            <a:solidFill>
              <a:srgbClr val="FFFFFF"/>
            </a:solidFill>
            <a:prstDash val="solid"/>
            <a:headEnd type="none" w="sm" len="sm"/>
            <a:tailEnd type="none" w="sm" len="sm"/>
          </a:ln>
        </p:spPr>
      </p:sp>
      <p:sp>
        <p:nvSpPr>
          <p:cNvPr id="5" name="AutoShape 5"/>
          <p:cNvSpPr/>
          <p:nvPr/>
        </p:nvSpPr>
        <p:spPr>
          <a:xfrm rot="-5400000">
            <a:off x="723900" y="5095875"/>
            <a:ext cx="10287000" cy="0"/>
          </a:xfrm>
          <a:prstGeom prst="line">
            <a:avLst/>
          </a:prstGeom>
          <a:ln w="95250" cap="flat">
            <a:solidFill>
              <a:srgbClr val="393B3D"/>
            </a:solidFill>
            <a:prstDash val="solid"/>
            <a:headEnd type="none" w="sm" len="sm"/>
            <a:tailEnd type="none" w="sm" len="sm"/>
          </a:ln>
        </p:spPr>
      </p:sp>
      <p:pic>
        <p:nvPicPr>
          <p:cNvPr id="7" name="Graphic 6" descr="Storytelling with solid fill">
            <a:extLst>
              <a:ext uri="{FF2B5EF4-FFF2-40B4-BE49-F238E27FC236}">
                <a16:creationId xmlns:a16="http://schemas.microsoft.com/office/drawing/2014/main" id="{1C7DE5B8-2FAB-4BA5-8042-6F0281334C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70968" y="1638300"/>
            <a:ext cx="3124197" cy="3124197"/>
          </a:xfrm>
          <a:prstGeom prst="rect">
            <a:avLst/>
          </a:prstGeom>
        </p:spPr>
      </p:pic>
      <p:graphicFrame>
        <p:nvGraphicFramePr>
          <p:cNvPr id="8" name="Diagram 7">
            <a:extLst>
              <a:ext uri="{FF2B5EF4-FFF2-40B4-BE49-F238E27FC236}">
                <a16:creationId xmlns:a16="http://schemas.microsoft.com/office/drawing/2014/main" id="{A9CB2ACA-74DD-456A-8495-B9940E4CC36B}"/>
              </a:ext>
            </a:extLst>
          </p:cNvPr>
          <p:cNvGraphicFramePr/>
          <p:nvPr>
            <p:extLst>
              <p:ext uri="{D42A27DB-BD31-4B8C-83A1-F6EECF244321}">
                <p14:modId xmlns:p14="http://schemas.microsoft.com/office/powerpoint/2010/main" val="1767457704"/>
              </p:ext>
            </p:extLst>
          </p:nvPr>
        </p:nvGraphicFramePr>
        <p:xfrm>
          <a:off x="9144000" y="910798"/>
          <a:ext cx="9143998" cy="66382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a:extLst>
              <a:ext uri="{FF2B5EF4-FFF2-40B4-BE49-F238E27FC236}">
                <a16:creationId xmlns:a16="http://schemas.microsoft.com/office/drawing/2014/main" id="{2279DD43-0DB9-467F-94B6-2A773BE18320}"/>
              </a:ext>
            </a:extLst>
          </p:cNvPr>
          <p:cNvSpPr txBox="1"/>
          <p:nvPr/>
        </p:nvSpPr>
        <p:spPr>
          <a:xfrm>
            <a:off x="6445155" y="495300"/>
            <a:ext cx="5784376" cy="830997"/>
          </a:xfrm>
          <a:prstGeom prst="rect">
            <a:avLst/>
          </a:prstGeom>
          <a:noFill/>
        </p:spPr>
        <p:txBody>
          <a:bodyPr wrap="square" rtlCol="0">
            <a:spAutoFit/>
          </a:bodyPr>
          <a:lstStyle/>
          <a:p>
            <a:r>
              <a:rPr lang="en-US" sz="4800">
                <a:latin typeface="+mj-lt"/>
              </a:rPr>
              <a:t>Real Life Stories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74" t="3281" r="8637"/>
          <a:stretch>
            <a:fillRect/>
          </a:stretch>
        </p:blipFill>
        <p:spPr>
          <a:xfrm>
            <a:off x="10915533" y="7709421"/>
            <a:ext cx="7372467" cy="2577579"/>
          </a:xfrm>
          <a:prstGeom prst="rect">
            <a:avLst/>
          </a:prstGeom>
        </p:spPr>
      </p:pic>
      <p:pic>
        <p:nvPicPr>
          <p:cNvPr id="4" name="Picture 4"/>
          <p:cNvPicPr>
            <a:picLocks noChangeAspect="1"/>
          </p:cNvPicPr>
          <p:nvPr/>
        </p:nvPicPr>
        <p:blipFill>
          <a:blip r:embed="rId3"/>
          <a:srcRect t="20343" b="9705"/>
          <a:stretch>
            <a:fillRect/>
          </a:stretch>
        </p:blipFill>
        <p:spPr>
          <a:xfrm>
            <a:off x="10867908" y="0"/>
            <a:ext cx="7420092" cy="7785621"/>
          </a:xfrm>
          <a:prstGeom prst="rect">
            <a:avLst/>
          </a:prstGeom>
        </p:spPr>
      </p:pic>
      <p:sp>
        <p:nvSpPr>
          <p:cNvPr id="5" name="AutoShape 5"/>
          <p:cNvSpPr/>
          <p:nvPr/>
        </p:nvSpPr>
        <p:spPr>
          <a:xfrm rot="-5400000">
            <a:off x="5772033" y="5095875"/>
            <a:ext cx="10287000" cy="0"/>
          </a:xfrm>
          <a:prstGeom prst="line">
            <a:avLst/>
          </a:prstGeom>
          <a:ln w="95250" cap="flat">
            <a:solidFill>
              <a:srgbClr val="393B3D"/>
            </a:solidFill>
            <a:prstDash val="solid"/>
            <a:headEnd type="none" w="sm" len="sm"/>
            <a:tailEnd type="none" w="sm" len="sm"/>
          </a:ln>
        </p:spPr>
      </p:sp>
      <p:pic>
        <p:nvPicPr>
          <p:cNvPr id="6" name="Graphic 5" descr="Magician Hat with solid fill">
            <a:extLst>
              <a:ext uri="{FF2B5EF4-FFF2-40B4-BE49-F238E27FC236}">
                <a16:creationId xmlns:a16="http://schemas.microsoft.com/office/drawing/2014/main" id="{3B105F51-A6B2-49AE-86B2-10777C58D7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85788" y="2913131"/>
            <a:ext cx="3657600" cy="3657600"/>
          </a:xfrm>
          <a:prstGeom prst="rect">
            <a:avLst/>
          </a:prstGeom>
        </p:spPr>
      </p:pic>
      <p:sp>
        <p:nvSpPr>
          <p:cNvPr id="7" name="TextBox 6">
            <a:extLst>
              <a:ext uri="{FF2B5EF4-FFF2-40B4-BE49-F238E27FC236}">
                <a16:creationId xmlns:a16="http://schemas.microsoft.com/office/drawing/2014/main" id="{7B637BFB-1B78-49DE-8AC4-3C565EE80283}"/>
              </a:ext>
            </a:extLst>
          </p:cNvPr>
          <p:cNvSpPr txBox="1"/>
          <p:nvPr/>
        </p:nvSpPr>
        <p:spPr>
          <a:xfrm>
            <a:off x="4243388" y="4311045"/>
            <a:ext cx="7467600" cy="1569660"/>
          </a:xfrm>
          <a:prstGeom prst="rect">
            <a:avLst/>
          </a:prstGeom>
          <a:noFill/>
        </p:spPr>
        <p:txBody>
          <a:bodyPr wrap="square" rtlCol="0">
            <a:spAutoFit/>
          </a:bodyPr>
          <a:lstStyle/>
          <a:p>
            <a:r>
              <a:rPr lang="en-US" sz="4800">
                <a:latin typeface="+mj-lt"/>
              </a:rPr>
              <a:t>HMIS Administrator </a:t>
            </a:r>
          </a:p>
          <a:p>
            <a:r>
              <a:rPr lang="en-US" sz="4800">
                <a:latin typeface="+mj-lt"/>
              </a:rPr>
              <a:t>Tips &amp; Tricks</a:t>
            </a:r>
          </a:p>
        </p:txBody>
      </p:sp>
    </p:spTree>
    <p:extLst>
      <p:ext uri="{BB962C8B-B14F-4D97-AF65-F5344CB8AC3E}">
        <p14:creationId xmlns:p14="http://schemas.microsoft.com/office/powerpoint/2010/main" val="3862272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0" y="461438"/>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35206" y="1104900"/>
            <a:ext cx="11201400" cy="830997"/>
          </a:xfrm>
          <a:prstGeom prst="rect">
            <a:avLst/>
          </a:prstGeom>
          <a:noFill/>
        </p:spPr>
        <p:txBody>
          <a:bodyPr wrap="square" rtlCol="0">
            <a:spAutoFit/>
          </a:bodyPr>
          <a:lstStyle/>
          <a:p>
            <a:r>
              <a:rPr lang="en-US" sz="4800">
                <a:latin typeface="+mj-lt"/>
              </a:rPr>
              <a:t>Housing Inventory Count (HIC) Data Quality: </a:t>
            </a:r>
          </a:p>
        </p:txBody>
      </p:sp>
      <p:sp>
        <p:nvSpPr>
          <p:cNvPr id="7" name="TextBox 6">
            <a:extLst>
              <a:ext uri="{FF2B5EF4-FFF2-40B4-BE49-F238E27FC236}">
                <a16:creationId xmlns:a16="http://schemas.microsoft.com/office/drawing/2014/main" id="{29CEC2EA-7436-498F-8B0E-61ACDF395FD4}"/>
              </a:ext>
            </a:extLst>
          </p:cNvPr>
          <p:cNvSpPr txBox="1"/>
          <p:nvPr/>
        </p:nvSpPr>
        <p:spPr>
          <a:xfrm>
            <a:off x="1335206" y="2173456"/>
            <a:ext cx="16383000" cy="415498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b="1"/>
              <a:t>What is the HIC</a:t>
            </a:r>
            <a:r>
              <a:rPr lang="en-US" sz="3200"/>
              <a:t>: </a:t>
            </a:r>
          </a:p>
          <a:p>
            <a:pPr marL="742950" lvl="1" indent="-285750">
              <a:buFont typeface="Arial" panose="020B0604020202020204" pitchFamily="34" charset="0"/>
              <a:buChar char="•"/>
            </a:pPr>
            <a:r>
              <a:rPr lang="en-US" sz="2800"/>
              <a:t>The Housing Inventory Count (HIC) counts the number of beds and units dedicated to serving people who are experiencing homelessness. On the night of the count, you are able to determine the rate of utilization based on the "year-round" beds that are dedicated to the population. </a:t>
            </a:r>
            <a:endParaRPr lang="en-US" sz="2800">
              <a:cs typeface="Calibri"/>
            </a:endParaRPr>
          </a:p>
          <a:p>
            <a:pPr marL="285750" indent="-285750">
              <a:buFont typeface="Arial" panose="020B0604020202020204" pitchFamily="34" charset="0"/>
              <a:buChar char="•"/>
            </a:pPr>
            <a:r>
              <a:rPr lang="en-US" sz="3200" b="1"/>
              <a:t>Determine Allowable Beds</a:t>
            </a:r>
            <a:r>
              <a:rPr lang="en-US" sz="3200"/>
              <a:t>: </a:t>
            </a:r>
            <a:endParaRPr lang="en-US" sz="2800"/>
          </a:p>
          <a:p>
            <a:pPr marL="742950" lvl="1" indent="-285750">
              <a:buFont typeface="Arial" panose="020B0604020202020204" pitchFamily="34" charset="0"/>
              <a:buChar char="•"/>
            </a:pPr>
            <a:r>
              <a:rPr lang="en-US" sz="2800"/>
              <a:t>Establish what beds should be counted and make sure data is available to fill out the HIC. </a:t>
            </a:r>
            <a:endParaRPr lang="en-US" sz="2800">
              <a:cs typeface="Calibri"/>
            </a:endParaRPr>
          </a:p>
          <a:p>
            <a:pPr marL="285750" indent="-285750">
              <a:buFont typeface="Arial" panose="020B0604020202020204" pitchFamily="34" charset="0"/>
              <a:buChar char="•"/>
            </a:pPr>
            <a:r>
              <a:rPr lang="en-US" sz="3200" b="1"/>
              <a:t>HIC reports produced by HMIS:</a:t>
            </a:r>
            <a:endParaRPr lang="en-US" sz="3200" b="1">
              <a:cs typeface="Calibri"/>
            </a:endParaRPr>
          </a:p>
          <a:p>
            <a:pPr marL="742950" lvl="1" indent="-285750">
              <a:buFont typeface="Arial" panose="020B0604020202020204" pitchFamily="34" charset="0"/>
              <a:buChar char="•"/>
            </a:pPr>
            <a:r>
              <a:rPr lang="en-US" sz="2800"/>
              <a:t>Recording the Housing Move-In Date (HMIDs) before entry into RRH program or after the exit date may cause people not to appear on the HIC report.   </a:t>
            </a:r>
            <a:endParaRPr lang="en-US" sz="2800">
              <a:cs typeface="Calibri"/>
            </a:endParaRPr>
          </a:p>
        </p:txBody>
      </p:sp>
    </p:spTree>
    <p:extLst>
      <p:ext uri="{BB962C8B-B14F-4D97-AF65-F5344CB8AC3E}">
        <p14:creationId xmlns:p14="http://schemas.microsoft.com/office/powerpoint/2010/main" val="90406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13594"/>
            <a:chOff x="0" y="0"/>
            <a:chExt cx="6186311" cy="512006"/>
          </a:xfrm>
        </p:grpSpPr>
        <p:sp>
          <p:nvSpPr>
            <p:cNvPr id="3" name="Freeform 3"/>
            <p:cNvSpPr/>
            <p:nvPr/>
          </p:nvSpPr>
          <p:spPr>
            <a:xfrm>
              <a:off x="0" y="0"/>
              <a:ext cx="6186311" cy="512006"/>
            </a:xfrm>
            <a:custGeom>
              <a:avLst/>
              <a:gdLst/>
              <a:ahLst/>
              <a:cxnLst/>
              <a:rect l="l" t="t" r="r" b="b"/>
              <a:pathLst>
                <a:path w="6186311" h="512006">
                  <a:moveTo>
                    <a:pt x="0" y="0"/>
                  </a:moveTo>
                  <a:lnTo>
                    <a:pt x="6186311" y="0"/>
                  </a:lnTo>
                  <a:lnTo>
                    <a:pt x="6186311" y="512006"/>
                  </a:lnTo>
                  <a:lnTo>
                    <a:pt x="0" y="512006"/>
                  </a:lnTo>
                  <a:close/>
                </a:path>
              </a:pathLst>
            </a:custGeom>
            <a:solidFill>
              <a:srgbClr val="DA975D"/>
            </a:solidFill>
          </p:spPr>
          <p:txBody>
            <a:bodyPr/>
            <a:lstStyle/>
            <a:p>
              <a:endParaRPr lang="en-US"/>
            </a:p>
          </p:txBody>
        </p:sp>
      </p:grpSp>
      <p:sp>
        <p:nvSpPr>
          <p:cNvPr id="4" name="AutoShape 4"/>
          <p:cNvSpPr/>
          <p:nvPr/>
        </p:nvSpPr>
        <p:spPr>
          <a:xfrm>
            <a:off x="-97" y="1513594"/>
            <a:ext cx="11733396" cy="0"/>
          </a:xfrm>
          <a:prstGeom prst="line">
            <a:avLst/>
          </a:prstGeom>
          <a:ln w="95250" cap="flat">
            <a:solidFill>
              <a:srgbClr val="393B3D"/>
            </a:solidFill>
            <a:prstDash val="solid"/>
            <a:headEnd type="none" w="sm" len="sm"/>
            <a:tailEnd type="none" w="sm" len="sm"/>
          </a:ln>
        </p:spPr>
      </p:sp>
      <p:grpSp>
        <p:nvGrpSpPr>
          <p:cNvPr id="5" name="Group 5"/>
          <p:cNvGrpSpPr/>
          <p:nvPr/>
        </p:nvGrpSpPr>
        <p:grpSpPr>
          <a:xfrm>
            <a:off x="11733299" y="0"/>
            <a:ext cx="6554701" cy="10287000"/>
            <a:chOff x="0" y="0"/>
            <a:chExt cx="8739601" cy="13716000"/>
          </a:xfrm>
        </p:grpSpPr>
        <p:pic>
          <p:nvPicPr>
            <p:cNvPr id="6" name="Picture 6"/>
            <p:cNvPicPr>
              <a:picLocks noChangeAspect="1"/>
            </p:cNvPicPr>
            <p:nvPr/>
          </p:nvPicPr>
          <p:blipFill>
            <a:blip r:embed="rId2"/>
            <a:srcRect l="7521" r="7521"/>
            <a:stretch>
              <a:fillRect/>
            </a:stretch>
          </p:blipFill>
          <p:spPr>
            <a:xfrm>
              <a:off x="0" y="0"/>
              <a:ext cx="8739601" cy="6858000"/>
            </a:xfrm>
            <a:prstGeom prst="rect">
              <a:avLst/>
            </a:prstGeom>
          </p:spPr>
        </p:pic>
        <p:pic>
          <p:nvPicPr>
            <p:cNvPr id="7" name="Picture 7"/>
            <p:cNvPicPr>
              <a:picLocks noChangeAspect="1"/>
            </p:cNvPicPr>
            <p:nvPr/>
          </p:nvPicPr>
          <p:blipFill>
            <a:blip r:embed="rId3"/>
            <a:srcRect l="7521" r="7521"/>
            <a:stretch>
              <a:fillRect/>
            </a:stretch>
          </p:blipFill>
          <p:spPr>
            <a:xfrm>
              <a:off x="0" y="6858000"/>
              <a:ext cx="8739601" cy="6858000"/>
            </a:xfrm>
            <a:prstGeom prst="rect">
              <a:avLst/>
            </a:prstGeom>
          </p:spPr>
        </p:pic>
      </p:grpSp>
      <p:pic>
        <p:nvPicPr>
          <p:cNvPr id="8" name="Picture 8"/>
          <p:cNvPicPr>
            <a:picLocks noChangeAspect="1"/>
          </p:cNvPicPr>
          <p:nvPr/>
        </p:nvPicPr>
        <p:blipFill>
          <a:blip r:embed="rId4"/>
          <a:srcRect l="11988" t="6140" r="6916" b="6140"/>
          <a:stretch>
            <a:fillRect/>
          </a:stretch>
        </p:blipFill>
        <p:spPr>
          <a:xfrm>
            <a:off x="11733299" y="5143500"/>
            <a:ext cx="6554701" cy="2029555"/>
          </a:xfrm>
          <a:prstGeom prst="rect">
            <a:avLst/>
          </a:prstGeom>
        </p:spPr>
      </p:pic>
      <p:sp>
        <p:nvSpPr>
          <p:cNvPr id="10" name="AutoShape 10"/>
          <p:cNvSpPr/>
          <p:nvPr/>
        </p:nvSpPr>
        <p:spPr>
          <a:xfrm rot="-5400000">
            <a:off x="6583131" y="5135331"/>
            <a:ext cx="10287000" cy="16337"/>
          </a:xfrm>
          <a:prstGeom prst="line">
            <a:avLst/>
          </a:prstGeom>
          <a:ln w="95250" cap="flat">
            <a:solidFill>
              <a:srgbClr val="393B3D"/>
            </a:solidFill>
            <a:prstDash val="solid"/>
            <a:headEnd type="none" w="sm" len="sm"/>
            <a:tailEnd type="none" w="sm" len="sm"/>
          </a:ln>
        </p:spPr>
      </p:sp>
      <p:pic>
        <p:nvPicPr>
          <p:cNvPr id="1030" name="Picture 6">
            <a:extLst>
              <a:ext uri="{FF2B5EF4-FFF2-40B4-BE49-F238E27FC236}">
                <a16:creationId xmlns:a16="http://schemas.microsoft.com/office/drawing/2014/main" id="{48AFE33A-0BFC-40AE-82E9-6C55E83291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625" y="3771821"/>
            <a:ext cx="2590800" cy="24956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4D068F6-3897-45FA-AE0E-47261B43C1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3665625"/>
            <a:ext cx="2590800" cy="26018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B5BC404-E3D8-4505-82D9-BA2FE998D2EA}"/>
              </a:ext>
            </a:extLst>
          </p:cNvPr>
          <p:cNvSpPr txBox="1"/>
          <p:nvPr/>
        </p:nvSpPr>
        <p:spPr>
          <a:xfrm>
            <a:off x="1227594" y="7173054"/>
            <a:ext cx="3488862" cy="1200329"/>
          </a:xfrm>
          <a:prstGeom prst="rect">
            <a:avLst/>
          </a:prstGeom>
          <a:noFill/>
        </p:spPr>
        <p:txBody>
          <a:bodyPr wrap="square" rtlCol="0">
            <a:spAutoFit/>
          </a:bodyPr>
          <a:lstStyle/>
          <a:p>
            <a:pPr algn="ctr"/>
            <a:r>
              <a:rPr lang="en-US" sz="2400">
                <a:latin typeface="+mj-lt"/>
              </a:rPr>
              <a:t>Brittany Coronado</a:t>
            </a:r>
          </a:p>
          <a:p>
            <a:pPr algn="ctr"/>
            <a:r>
              <a:rPr lang="en-US" sz="2400">
                <a:latin typeface="+mj-lt"/>
              </a:rPr>
              <a:t>Owner</a:t>
            </a:r>
          </a:p>
          <a:p>
            <a:pPr algn="ctr"/>
            <a:r>
              <a:rPr lang="en-US" sz="2400">
                <a:latin typeface="+mj-lt"/>
              </a:rPr>
              <a:t>Informed By Data LLC</a:t>
            </a:r>
          </a:p>
        </p:txBody>
      </p:sp>
      <p:sp>
        <p:nvSpPr>
          <p:cNvPr id="15" name="TextBox 14">
            <a:extLst>
              <a:ext uri="{FF2B5EF4-FFF2-40B4-BE49-F238E27FC236}">
                <a16:creationId xmlns:a16="http://schemas.microsoft.com/office/drawing/2014/main" id="{BCEDE39F-8400-4CB4-B92E-816B707A5B3B}"/>
              </a:ext>
            </a:extLst>
          </p:cNvPr>
          <p:cNvSpPr txBox="1"/>
          <p:nvPr/>
        </p:nvSpPr>
        <p:spPr>
          <a:xfrm>
            <a:off x="6637569" y="7173054"/>
            <a:ext cx="3488862" cy="1200329"/>
          </a:xfrm>
          <a:prstGeom prst="rect">
            <a:avLst/>
          </a:prstGeom>
          <a:noFill/>
        </p:spPr>
        <p:txBody>
          <a:bodyPr wrap="square" rtlCol="0">
            <a:spAutoFit/>
          </a:bodyPr>
          <a:lstStyle/>
          <a:p>
            <a:pPr algn="ctr"/>
            <a:r>
              <a:rPr lang="en-US" sz="2400">
                <a:latin typeface="+mj-lt"/>
              </a:rPr>
              <a:t>Gaither Stephens</a:t>
            </a:r>
          </a:p>
          <a:p>
            <a:pPr algn="ctr"/>
            <a:r>
              <a:rPr lang="en-US" sz="2400">
                <a:latin typeface="+mj-lt"/>
              </a:rPr>
              <a:t>CEO</a:t>
            </a:r>
          </a:p>
          <a:p>
            <a:pPr algn="ctr"/>
            <a:r>
              <a:rPr lang="en-US" sz="2400">
                <a:latin typeface="+mj-lt"/>
              </a:rPr>
              <a:t>Gaither Dynami</a:t>
            </a:r>
            <a:r>
              <a:rPr lang="en-US" sz="2400">
                <a:latin typeface="Century Gothic" panose="020B0502020202020204" pitchFamily="34" charset="0"/>
              </a:rPr>
              <a:t>c</a:t>
            </a:r>
          </a:p>
        </p:txBody>
      </p:sp>
      <p:sp>
        <p:nvSpPr>
          <p:cNvPr id="11" name="TextBox 10">
            <a:extLst>
              <a:ext uri="{FF2B5EF4-FFF2-40B4-BE49-F238E27FC236}">
                <a16:creationId xmlns:a16="http://schemas.microsoft.com/office/drawing/2014/main" id="{6704863A-E554-49D5-B741-2BF1D487B1E1}"/>
              </a:ext>
            </a:extLst>
          </p:cNvPr>
          <p:cNvSpPr txBox="1"/>
          <p:nvPr/>
        </p:nvSpPr>
        <p:spPr>
          <a:xfrm>
            <a:off x="3437282" y="2065255"/>
            <a:ext cx="4555662" cy="830997"/>
          </a:xfrm>
          <a:prstGeom prst="rect">
            <a:avLst/>
          </a:prstGeom>
          <a:noFill/>
        </p:spPr>
        <p:txBody>
          <a:bodyPr wrap="square" rtlCol="0">
            <a:spAutoFit/>
          </a:bodyPr>
          <a:lstStyle/>
          <a:p>
            <a:pPr algn="ctr"/>
            <a:r>
              <a:rPr lang="en-US" sz="4800">
                <a:latin typeface="+mj-lt"/>
              </a:rPr>
              <a:t>PRESENTERS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0" y="461438"/>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35206" y="1104900"/>
            <a:ext cx="11201400" cy="830997"/>
          </a:xfrm>
          <a:prstGeom prst="rect">
            <a:avLst/>
          </a:prstGeom>
          <a:noFill/>
        </p:spPr>
        <p:txBody>
          <a:bodyPr wrap="square" rtlCol="0">
            <a:spAutoFit/>
          </a:bodyPr>
          <a:lstStyle/>
          <a:p>
            <a:r>
              <a:rPr lang="en-US" sz="4800">
                <a:latin typeface="+mj-lt"/>
              </a:rPr>
              <a:t>Point in Time Data Quality (PIT) TIPS: </a:t>
            </a:r>
          </a:p>
        </p:txBody>
      </p:sp>
      <p:sp>
        <p:nvSpPr>
          <p:cNvPr id="7" name="TextBox 6">
            <a:extLst>
              <a:ext uri="{FF2B5EF4-FFF2-40B4-BE49-F238E27FC236}">
                <a16:creationId xmlns:a16="http://schemas.microsoft.com/office/drawing/2014/main" id="{29CEC2EA-7436-498F-8B0E-61ACDF395FD4}"/>
              </a:ext>
            </a:extLst>
          </p:cNvPr>
          <p:cNvSpPr txBox="1"/>
          <p:nvPr/>
        </p:nvSpPr>
        <p:spPr>
          <a:xfrm>
            <a:off x="1335206" y="2173456"/>
            <a:ext cx="16383000" cy="4585871"/>
          </a:xfrm>
          <a:prstGeom prst="rect">
            <a:avLst/>
          </a:prstGeom>
          <a:noFill/>
        </p:spPr>
        <p:txBody>
          <a:bodyPr wrap="square" rtlCol="0">
            <a:spAutoFit/>
          </a:bodyPr>
          <a:lstStyle/>
          <a:p>
            <a:pPr marL="285750" indent="-285750">
              <a:buFont typeface="Arial" panose="020B0604020202020204" pitchFamily="34" charset="0"/>
              <a:buChar char="•"/>
            </a:pPr>
            <a:r>
              <a:rPr lang="en-US" sz="3200" b="1"/>
              <a:t>Standardize the Survey HUD Required Data</a:t>
            </a:r>
            <a:r>
              <a:rPr lang="en-US" sz="3200"/>
              <a:t>: </a:t>
            </a:r>
          </a:p>
          <a:p>
            <a:pPr marL="742950" lvl="1" indent="-285750">
              <a:buFont typeface="Arial" panose="020B0604020202020204" pitchFamily="34" charset="0"/>
              <a:buChar char="•"/>
            </a:pPr>
            <a:r>
              <a:rPr lang="en-US" sz="2800"/>
              <a:t>Adding additional questions causes survey fatigue. </a:t>
            </a:r>
          </a:p>
          <a:p>
            <a:pPr marL="742950" lvl="1" indent="-285750">
              <a:buFont typeface="Arial" panose="020B0604020202020204" pitchFamily="34" charset="0"/>
              <a:buChar char="•"/>
            </a:pPr>
            <a:r>
              <a:rPr lang="en-US" sz="2800"/>
              <a:t>If you ask additional questions, do so at the END of the survey AFTER asking all the HUD required questions. </a:t>
            </a:r>
          </a:p>
          <a:p>
            <a:pPr marL="285750" indent="-285750">
              <a:buFont typeface="Arial" panose="020B0604020202020204" pitchFamily="34" charset="0"/>
              <a:buChar char="•"/>
            </a:pPr>
            <a:r>
              <a:rPr lang="en-US" sz="3200" b="1"/>
              <a:t>User Friendly Questions for Those Conducting Surveys</a:t>
            </a:r>
            <a:r>
              <a:rPr lang="en-US" sz="3200"/>
              <a:t>: </a:t>
            </a:r>
            <a:endParaRPr lang="en-US" sz="2800"/>
          </a:p>
          <a:p>
            <a:pPr marL="742950" lvl="1" indent="-285750">
              <a:buFont typeface="Arial" panose="020B0604020202020204" pitchFamily="34" charset="0"/>
              <a:buChar char="•"/>
            </a:pPr>
            <a:r>
              <a:rPr lang="en-US" sz="2800"/>
              <a:t>You can, however, edit the questions for surveyor’s ease of conversation. It’s important that when doing this the meaning of the questions doesn’t change. </a:t>
            </a:r>
          </a:p>
          <a:p>
            <a:pPr marL="285750" indent="-285750">
              <a:buFont typeface="Arial" panose="020B0604020202020204" pitchFamily="34" charset="0"/>
              <a:buChar char="•"/>
            </a:pPr>
            <a:r>
              <a:rPr lang="en-US" sz="3200" b="1"/>
              <a:t>Technology Based Survey’s:</a:t>
            </a:r>
          </a:p>
          <a:p>
            <a:pPr marL="742950" lvl="1" indent="-285750">
              <a:buFont typeface="Arial" panose="020B0604020202020204" pitchFamily="34" charset="0"/>
              <a:buChar char="•"/>
            </a:pPr>
            <a:r>
              <a:rPr lang="en-US" sz="2800"/>
              <a:t>If possible, utilize technology when conducting the PIT, this minimizes duplicative error and ease of counting. </a:t>
            </a:r>
          </a:p>
        </p:txBody>
      </p:sp>
    </p:spTree>
    <p:extLst>
      <p:ext uri="{BB962C8B-B14F-4D97-AF65-F5344CB8AC3E}">
        <p14:creationId xmlns:p14="http://schemas.microsoft.com/office/powerpoint/2010/main" val="3052515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0" y="461438"/>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35206" y="1104900"/>
            <a:ext cx="11201400" cy="830997"/>
          </a:xfrm>
          <a:prstGeom prst="rect">
            <a:avLst/>
          </a:prstGeom>
          <a:noFill/>
        </p:spPr>
        <p:txBody>
          <a:bodyPr wrap="square" rtlCol="0">
            <a:spAutoFit/>
          </a:bodyPr>
          <a:lstStyle/>
          <a:p>
            <a:r>
              <a:rPr lang="en-US" sz="4800">
                <a:latin typeface="+mj-lt"/>
              </a:rPr>
              <a:t>Point in Time Data Quality (PIT) TIPS: </a:t>
            </a:r>
          </a:p>
        </p:txBody>
      </p:sp>
      <p:sp>
        <p:nvSpPr>
          <p:cNvPr id="7" name="TextBox 6">
            <a:extLst>
              <a:ext uri="{FF2B5EF4-FFF2-40B4-BE49-F238E27FC236}">
                <a16:creationId xmlns:a16="http://schemas.microsoft.com/office/drawing/2014/main" id="{29CEC2EA-7436-498F-8B0E-61ACDF395FD4}"/>
              </a:ext>
            </a:extLst>
          </p:cNvPr>
          <p:cNvSpPr txBox="1"/>
          <p:nvPr/>
        </p:nvSpPr>
        <p:spPr>
          <a:xfrm>
            <a:off x="1335206" y="2173456"/>
            <a:ext cx="16383000" cy="4093428"/>
          </a:xfrm>
          <a:prstGeom prst="rect">
            <a:avLst/>
          </a:prstGeom>
          <a:noFill/>
        </p:spPr>
        <p:txBody>
          <a:bodyPr wrap="square" rtlCol="0">
            <a:spAutoFit/>
          </a:bodyPr>
          <a:lstStyle/>
          <a:p>
            <a:pPr marL="285750" indent="-285750">
              <a:buFont typeface="Arial" panose="020B0604020202020204" pitchFamily="34" charset="0"/>
              <a:buChar char="•"/>
            </a:pPr>
            <a:r>
              <a:rPr lang="en-US" sz="3200" b="1"/>
              <a:t>Additional Sections to Include</a:t>
            </a:r>
            <a:r>
              <a:rPr lang="en-US" sz="3200"/>
              <a:t>: </a:t>
            </a:r>
          </a:p>
          <a:p>
            <a:pPr marL="742950" lvl="1" indent="-285750">
              <a:buFont typeface="Arial" panose="020B0604020202020204" pitchFamily="34" charset="0"/>
              <a:buChar char="•"/>
            </a:pPr>
            <a:r>
              <a:rPr lang="en-US" sz="2800"/>
              <a:t>Notes Section: This allows for additional information that can help cypher information that doesn’t make sense. </a:t>
            </a:r>
          </a:p>
          <a:p>
            <a:pPr marL="742950" lvl="1" indent="-285750">
              <a:buFont typeface="Arial" panose="020B0604020202020204" pitchFamily="34" charset="0"/>
              <a:buChar char="•"/>
            </a:pPr>
            <a:r>
              <a:rPr lang="en-US" sz="2800"/>
              <a:t>Record location and time, even if it’s generic. </a:t>
            </a:r>
          </a:p>
          <a:p>
            <a:pPr marL="285750" indent="-285750">
              <a:buFont typeface="Arial" panose="020B0604020202020204" pitchFamily="34" charset="0"/>
              <a:buChar char="•"/>
            </a:pPr>
            <a:r>
              <a:rPr lang="en-US" sz="3200" b="1"/>
              <a:t>Provide Adequate Training:</a:t>
            </a:r>
            <a:r>
              <a:rPr lang="en-US" sz="3200"/>
              <a:t> </a:t>
            </a:r>
            <a:endParaRPr lang="en-US" sz="2800"/>
          </a:p>
          <a:p>
            <a:pPr marL="742950" lvl="1" indent="-285750">
              <a:buFont typeface="Arial" panose="020B0604020202020204" pitchFamily="34" charset="0"/>
              <a:buChar char="•"/>
            </a:pPr>
            <a:r>
              <a:rPr lang="en-US" sz="2800"/>
              <a:t>Ensure that PIT volunteer training has a sensitivity component.</a:t>
            </a:r>
          </a:p>
          <a:p>
            <a:pPr marL="742950" lvl="1" indent="-285750">
              <a:buFont typeface="Arial" panose="020B0604020202020204" pitchFamily="34" charset="0"/>
              <a:buChar char="•"/>
            </a:pPr>
            <a:r>
              <a:rPr lang="en-US" sz="2800"/>
              <a:t>Have each volunteer practice giving the survey at least once before conducting interview in the fields.</a:t>
            </a:r>
          </a:p>
          <a:p>
            <a:pPr marL="742950" lvl="1" indent="-285750">
              <a:buFont typeface="Arial" panose="020B0604020202020204" pitchFamily="34" charset="0"/>
              <a:buChar char="•"/>
            </a:pPr>
            <a:r>
              <a:rPr lang="en-US" sz="2800"/>
              <a:t>Conduct the PIT in the smallest window of time possible to minimize the possibility of county people multiple times.  </a:t>
            </a:r>
          </a:p>
        </p:txBody>
      </p:sp>
    </p:spTree>
    <p:extLst>
      <p:ext uri="{BB962C8B-B14F-4D97-AF65-F5344CB8AC3E}">
        <p14:creationId xmlns:p14="http://schemas.microsoft.com/office/powerpoint/2010/main" val="481534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0" y="461438"/>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35206" y="1104900"/>
            <a:ext cx="12837994" cy="830997"/>
          </a:xfrm>
          <a:prstGeom prst="rect">
            <a:avLst/>
          </a:prstGeom>
          <a:noFill/>
        </p:spPr>
        <p:txBody>
          <a:bodyPr wrap="square" rtlCol="0">
            <a:spAutoFit/>
          </a:bodyPr>
          <a:lstStyle/>
          <a:p>
            <a:r>
              <a:rPr lang="en-US" sz="4800">
                <a:latin typeface="+mj-lt"/>
              </a:rPr>
              <a:t>System Performance Measure Data Quality TIPS: </a:t>
            </a:r>
          </a:p>
        </p:txBody>
      </p:sp>
      <p:sp>
        <p:nvSpPr>
          <p:cNvPr id="7" name="TextBox 6">
            <a:extLst>
              <a:ext uri="{FF2B5EF4-FFF2-40B4-BE49-F238E27FC236}">
                <a16:creationId xmlns:a16="http://schemas.microsoft.com/office/drawing/2014/main" id="{29CEC2EA-7436-498F-8B0E-61ACDF395FD4}"/>
              </a:ext>
            </a:extLst>
          </p:cNvPr>
          <p:cNvSpPr txBox="1"/>
          <p:nvPr/>
        </p:nvSpPr>
        <p:spPr>
          <a:xfrm>
            <a:off x="1335206" y="2173456"/>
            <a:ext cx="16383000" cy="557075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b="1">
                <a:cs typeface="Calibri"/>
              </a:rPr>
              <a:t>Accuracy of Information Affects Measures</a:t>
            </a:r>
          </a:p>
          <a:p>
            <a:pPr marL="742950" lvl="1" indent="-285750">
              <a:buFont typeface="Arial" panose="020B0604020202020204" pitchFamily="34" charset="0"/>
              <a:buChar char="•"/>
            </a:pPr>
            <a:r>
              <a:rPr lang="en-US" sz="2800">
                <a:cs typeface="Calibri"/>
              </a:rPr>
              <a:t>Artificially inflating permanent housing placement can increase returns to homelessness. </a:t>
            </a:r>
            <a:endParaRPr lang="en-US" sz="3200" b="1">
              <a:cs typeface="Calibri"/>
            </a:endParaRPr>
          </a:p>
          <a:p>
            <a:pPr marL="285750" indent="-285750">
              <a:buFont typeface="Arial" panose="020B0604020202020204" pitchFamily="34" charset="0"/>
              <a:buChar char="•"/>
            </a:pPr>
            <a:r>
              <a:rPr lang="en-US" sz="3200" b="1">
                <a:cs typeface="Calibri"/>
              </a:rPr>
              <a:t>Review your Average and Median Numbers</a:t>
            </a:r>
            <a:endParaRPr lang="en-US" sz="2800">
              <a:cs typeface="Calibri"/>
            </a:endParaRPr>
          </a:p>
          <a:p>
            <a:pPr marL="742950" lvl="1" indent="-285750">
              <a:buFont typeface="Arial" panose="020B0604020202020204" pitchFamily="34" charset="0"/>
              <a:buChar char="•"/>
            </a:pPr>
            <a:r>
              <a:rPr lang="en-US" sz="2800">
                <a:cs typeface="Calibri"/>
              </a:rPr>
              <a:t>Large discrepancies between the median length of time and the average length of time means there are probably some outliers in the data.</a:t>
            </a:r>
            <a:endParaRPr lang="en-US" sz="3200" b="1">
              <a:cs typeface="Calibri"/>
            </a:endParaRPr>
          </a:p>
          <a:p>
            <a:pPr marL="285750" indent="-285750">
              <a:buFont typeface="Arial" panose="020B0604020202020204" pitchFamily="34" charset="0"/>
              <a:buChar char="•"/>
            </a:pPr>
            <a:r>
              <a:rPr lang="en-US" sz="3200" b="1">
                <a:cs typeface="Calibri"/>
              </a:rPr>
              <a:t>Run Reports Often</a:t>
            </a:r>
            <a:endParaRPr lang="en-US" sz="2800">
              <a:cs typeface="Calibri"/>
            </a:endParaRPr>
          </a:p>
          <a:p>
            <a:pPr marL="742950" lvl="1" indent="-285750">
              <a:buFont typeface="Arial" panose="020B0604020202020204" pitchFamily="34" charset="0"/>
              <a:buChar char="•"/>
            </a:pPr>
            <a:r>
              <a:rPr lang="en-US" sz="2800">
                <a:cs typeface="Calibri"/>
              </a:rPr>
              <a:t>Running your reports frequently, (monthly or quarterly), don't want until HUD and the State ask for them.</a:t>
            </a:r>
            <a:endParaRPr lang="en-US" sz="3200" b="1">
              <a:cs typeface="Calibri"/>
            </a:endParaRPr>
          </a:p>
          <a:p>
            <a:pPr marL="285750" indent="-285750">
              <a:buFont typeface="Arial" panose="020B0604020202020204" pitchFamily="34" charset="0"/>
              <a:buChar char="•"/>
            </a:pPr>
            <a:r>
              <a:rPr lang="en-US" sz="3200" b="1">
                <a:cs typeface="Calibri"/>
              </a:rPr>
              <a:t>Make Corrections for Client Level Data</a:t>
            </a:r>
            <a:endParaRPr lang="en-US" sz="2800">
              <a:cs typeface="Calibri"/>
            </a:endParaRPr>
          </a:p>
          <a:p>
            <a:pPr marL="742950" lvl="1" indent="-285750">
              <a:buFont typeface="Arial" panose="020B0604020202020204" pitchFamily="34" charset="0"/>
              <a:buChar char="•"/>
            </a:pPr>
            <a:r>
              <a:rPr lang="en-US" sz="2800">
                <a:cs typeface="Calibri"/>
              </a:rPr>
              <a:t>Exit street outreach clients with no service or contact in 90 days.</a:t>
            </a:r>
            <a:endParaRPr lang="en-US" sz="3200" b="1">
              <a:cs typeface="Calibri"/>
            </a:endParaRPr>
          </a:p>
          <a:p>
            <a:pPr marL="742950" lvl="1" indent="-285750">
              <a:buFont typeface="Arial" panose="020B0604020202020204" pitchFamily="34" charset="0"/>
              <a:buChar char="•"/>
            </a:pPr>
            <a:r>
              <a:rPr lang="en-US" sz="2800">
                <a:cs typeface="Calibri"/>
              </a:rPr>
              <a:t>Record income changes (minor increases count), if someone receives federal income like SSDI, they typically see an annual increase. </a:t>
            </a:r>
          </a:p>
          <a:p>
            <a:pPr marL="742950" lvl="1" indent="-285750">
              <a:buFont typeface="Arial" panose="020B0604020202020204" pitchFamily="34" charset="0"/>
              <a:buChar char="•"/>
            </a:pPr>
            <a:endParaRPr lang="en-US" sz="3200" b="1">
              <a:cs typeface="Calibri"/>
            </a:endParaRPr>
          </a:p>
        </p:txBody>
      </p:sp>
    </p:spTree>
    <p:extLst>
      <p:ext uri="{BB962C8B-B14F-4D97-AF65-F5344CB8AC3E}">
        <p14:creationId xmlns:p14="http://schemas.microsoft.com/office/powerpoint/2010/main" val="3139660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0" y="461438"/>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35206" y="1104900"/>
            <a:ext cx="14225922" cy="830997"/>
          </a:xfrm>
          <a:prstGeom prst="rect">
            <a:avLst/>
          </a:prstGeom>
          <a:noFill/>
        </p:spPr>
        <p:txBody>
          <a:bodyPr wrap="square" lIns="91440" tIns="45720" rIns="91440" bIns="45720" rtlCol="0" anchor="t">
            <a:spAutoFit/>
          </a:bodyPr>
          <a:lstStyle/>
          <a:p>
            <a:r>
              <a:rPr lang="en-US" sz="4800">
                <a:latin typeface="+mj-lt"/>
              </a:rPr>
              <a:t>Longitudinal Systems Analysis (LSA) Data Quality TIPS: </a:t>
            </a:r>
          </a:p>
        </p:txBody>
      </p:sp>
      <p:sp>
        <p:nvSpPr>
          <p:cNvPr id="7" name="TextBox 6">
            <a:extLst>
              <a:ext uri="{FF2B5EF4-FFF2-40B4-BE49-F238E27FC236}">
                <a16:creationId xmlns:a16="http://schemas.microsoft.com/office/drawing/2014/main" id="{29CEC2EA-7436-498F-8B0E-61ACDF395FD4}"/>
              </a:ext>
            </a:extLst>
          </p:cNvPr>
          <p:cNvSpPr txBox="1"/>
          <p:nvPr/>
        </p:nvSpPr>
        <p:spPr>
          <a:xfrm>
            <a:off x="1335206" y="2173456"/>
            <a:ext cx="16383000" cy="378565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b="1"/>
              <a:t>HUD CSV Files</a:t>
            </a:r>
            <a:r>
              <a:rPr lang="en-US" sz="3200"/>
              <a:t>: </a:t>
            </a:r>
            <a:endParaRPr lang="en-US" sz="3200">
              <a:cs typeface="Calibri"/>
            </a:endParaRPr>
          </a:p>
          <a:p>
            <a:pPr marL="742950" lvl="1" indent="-285750">
              <a:buFont typeface="Arial" panose="020B0604020202020204" pitchFamily="34" charset="0"/>
              <a:buChar char="•"/>
            </a:pPr>
            <a:r>
              <a:rPr lang="en-US" sz="2800"/>
              <a:t>Look for blanks</a:t>
            </a:r>
            <a:endParaRPr lang="en-US" sz="2800">
              <a:cs typeface="Calibri"/>
            </a:endParaRPr>
          </a:p>
          <a:p>
            <a:pPr marL="285750" indent="-285750">
              <a:buFont typeface="Arial" panose="020B0604020202020204" pitchFamily="34" charset="0"/>
              <a:buChar char="•"/>
            </a:pPr>
            <a:r>
              <a:rPr lang="en-US" sz="3200" b="1"/>
              <a:t>Client Level Data Quality:</a:t>
            </a:r>
            <a:endParaRPr lang="en-US" sz="2800"/>
          </a:p>
          <a:p>
            <a:pPr marL="742950" lvl="1" indent="-285750">
              <a:buFont typeface="Arial" panose="020B0604020202020204" pitchFamily="34" charset="0"/>
              <a:buChar char="•"/>
            </a:pPr>
            <a:r>
              <a:rPr lang="en-US" sz="2800">
                <a:cs typeface="Calibri"/>
              </a:rPr>
              <a:t>Make sure each household has 1 and only 1 head of household. </a:t>
            </a:r>
            <a:endParaRPr lang="en-US" sz="3200" b="1">
              <a:cs typeface="Calibri"/>
            </a:endParaRPr>
          </a:p>
          <a:p>
            <a:pPr marL="285750" indent="-285750">
              <a:buFont typeface="Arial" panose="020B0604020202020204" pitchFamily="34" charset="0"/>
              <a:buChar char="•"/>
            </a:pPr>
            <a:r>
              <a:rPr lang="en-US" sz="3200" b="1">
                <a:cs typeface="Calibri"/>
              </a:rPr>
              <a:t>Project Level Data Quality: </a:t>
            </a:r>
          </a:p>
          <a:p>
            <a:pPr marL="742950" lvl="1" indent="-285750">
              <a:buFont typeface="Arial" panose="020B0604020202020204" pitchFamily="34" charset="0"/>
              <a:buChar char="•"/>
            </a:pPr>
            <a:r>
              <a:rPr lang="en-US" sz="2800"/>
              <a:t>Ensure your programs are created correctly.</a:t>
            </a:r>
            <a:endParaRPr lang="en-US" sz="2800">
              <a:cs typeface="Calibri"/>
            </a:endParaRPr>
          </a:p>
          <a:p>
            <a:pPr marL="742950" lvl="1" indent="-285750">
              <a:buFont typeface="Arial" panose="020B0604020202020204" pitchFamily="34" charset="0"/>
              <a:buChar char="•"/>
            </a:pPr>
            <a:r>
              <a:rPr lang="en-US" sz="2800">
                <a:cs typeface="Calibri"/>
              </a:rPr>
              <a:t>HUD and Vendors tie a lot of reporting to the actual build of the programs in your database. </a:t>
            </a:r>
          </a:p>
          <a:p>
            <a:pPr lvl="1"/>
            <a:endParaRPr lang="en-US" sz="2800">
              <a:cs typeface="Calibri"/>
            </a:endParaRPr>
          </a:p>
        </p:txBody>
      </p:sp>
    </p:spTree>
    <p:extLst>
      <p:ext uri="{BB962C8B-B14F-4D97-AF65-F5344CB8AC3E}">
        <p14:creationId xmlns:p14="http://schemas.microsoft.com/office/powerpoint/2010/main" val="415502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43962" y="520053"/>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35206" y="1104900"/>
            <a:ext cx="14225922" cy="830997"/>
          </a:xfrm>
          <a:prstGeom prst="rect">
            <a:avLst/>
          </a:prstGeom>
          <a:noFill/>
        </p:spPr>
        <p:txBody>
          <a:bodyPr wrap="square" lIns="91440" tIns="45720" rIns="91440" bIns="45720" rtlCol="0" anchor="t">
            <a:spAutoFit/>
          </a:bodyPr>
          <a:lstStyle/>
          <a:p>
            <a:r>
              <a:rPr lang="en-US" sz="4800">
                <a:latin typeface="+mj-lt"/>
              </a:rPr>
              <a:t>Data Quality Pyramid: </a:t>
            </a:r>
          </a:p>
        </p:txBody>
      </p:sp>
      <p:sp>
        <p:nvSpPr>
          <p:cNvPr id="97" name="Rectangle 96">
            <a:extLst>
              <a:ext uri="{FF2B5EF4-FFF2-40B4-BE49-F238E27FC236}">
                <a16:creationId xmlns:a16="http://schemas.microsoft.com/office/drawing/2014/main" id="{A1C4299A-D51A-4285-8666-26B03A1B4042}"/>
              </a:ext>
            </a:extLst>
          </p:cNvPr>
          <p:cNvSpPr/>
          <p:nvPr/>
        </p:nvSpPr>
        <p:spPr>
          <a:xfrm>
            <a:off x="1550378" y="6268916"/>
            <a:ext cx="9393113" cy="140676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cs typeface="Calibri"/>
              </a:rPr>
              <a:t>Universal Data Elements</a:t>
            </a:r>
          </a:p>
        </p:txBody>
      </p:sp>
      <p:sp>
        <p:nvSpPr>
          <p:cNvPr id="98" name="Rectangle 97">
            <a:extLst>
              <a:ext uri="{FF2B5EF4-FFF2-40B4-BE49-F238E27FC236}">
                <a16:creationId xmlns:a16="http://schemas.microsoft.com/office/drawing/2014/main" id="{6A890744-34D4-4157-B387-BDA447D9F12E}"/>
              </a:ext>
            </a:extLst>
          </p:cNvPr>
          <p:cNvSpPr/>
          <p:nvPr/>
        </p:nvSpPr>
        <p:spPr>
          <a:xfrm>
            <a:off x="2810609" y="4862146"/>
            <a:ext cx="7033844" cy="1406768"/>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cs typeface="Calibri"/>
              </a:rPr>
              <a:t>Logically Broken Data</a:t>
            </a:r>
            <a:endParaRPr lang="en-US"/>
          </a:p>
        </p:txBody>
      </p:sp>
      <p:sp>
        <p:nvSpPr>
          <p:cNvPr id="99" name="Rectangle 98">
            <a:extLst>
              <a:ext uri="{FF2B5EF4-FFF2-40B4-BE49-F238E27FC236}">
                <a16:creationId xmlns:a16="http://schemas.microsoft.com/office/drawing/2014/main" id="{D2D82914-BC5C-4F1D-AD64-78E25EBF7E24}"/>
              </a:ext>
            </a:extLst>
          </p:cNvPr>
          <p:cNvSpPr/>
          <p:nvPr/>
        </p:nvSpPr>
        <p:spPr>
          <a:xfrm>
            <a:off x="4114799" y="3455376"/>
            <a:ext cx="4440115" cy="140676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cs typeface="Calibri"/>
              </a:rPr>
              <a:t>Report Specific Data</a:t>
            </a:r>
            <a:endParaRPr lang="en-US"/>
          </a:p>
        </p:txBody>
      </p:sp>
      <p:sp>
        <p:nvSpPr>
          <p:cNvPr id="100" name="Rectangle 99">
            <a:extLst>
              <a:ext uri="{FF2B5EF4-FFF2-40B4-BE49-F238E27FC236}">
                <a16:creationId xmlns:a16="http://schemas.microsoft.com/office/drawing/2014/main" id="{57B8F5E3-66A5-4273-A608-CE59C35E39BB}"/>
              </a:ext>
            </a:extLst>
          </p:cNvPr>
          <p:cNvSpPr/>
          <p:nvPr/>
        </p:nvSpPr>
        <p:spPr>
          <a:xfrm>
            <a:off x="4642336" y="2048606"/>
            <a:ext cx="3385039" cy="140676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a:cs typeface="Calibri"/>
              </a:rPr>
              <a:t>Hidden Data Problems</a:t>
            </a:r>
            <a:endParaRPr lang="en-US"/>
          </a:p>
        </p:txBody>
      </p:sp>
    </p:spTree>
    <p:extLst>
      <p:ext uri="{BB962C8B-B14F-4D97-AF65-F5344CB8AC3E}">
        <p14:creationId xmlns:p14="http://schemas.microsoft.com/office/powerpoint/2010/main" val="1416280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9" r="40467"/>
          <a:stretch>
            <a:fillRect/>
          </a:stretch>
        </p:blipFill>
        <p:spPr>
          <a:xfrm>
            <a:off x="-3314700" y="0"/>
            <a:ext cx="9144000" cy="10287000"/>
          </a:xfrm>
          <a:prstGeom prst="rect">
            <a:avLst/>
          </a:prstGeom>
        </p:spPr>
      </p:pic>
      <p:pic>
        <p:nvPicPr>
          <p:cNvPr id="3" name="Picture 3"/>
          <p:cNvPicPr>
            <a:picLocks noChangeAspect="1"/>
          </p:cNvPicPr>
          <p:nvPr/>
        </p:nvPicPr>
        <p:blipFill>
          <a:blip r:embed="rId3"/>
          <a:srcRect l="11988" t="6140" r="6916" b="6140"/>
          <a:stretch>
            <a:fillRect/>
          </a:stretch>
        </p:blipFill>
        <p:spPr>
          <a:xfrm>
            <a:off x="11049000" y="7945290"/>
            <a:ext cx="7324842" cy="2268017"/>
          </a:xfrm>
          <a:prstGeom prst="rect">
            <a:avLst/>
          </a:prstGeom>
        </p:spPr>
      </p:pic>
      <p:sp>
        <p:nvSpPr>
          <p:cNvPr id="4" name="AutoShape 4"/>
          <p:cNvSpPr/>
          <p:nvPr/>
        </p:nvSpPr>
        <p:spPr>
          <a:xfrm>
            <a:off x="13182600" y="10096500"/>
            <a:ext cx="4934470" cy="0"/>
          </a:xfrm>
          <a:prstGeom prst="line">
            <a:avLst/>
          </a:prstGeom>
          <a:ln w="190500" cap="rnd">
            <a:solidFill>
              <a:srgbClr val="FFFFFF"/>
            </a:solidFill>
            <a:prstDash val="solid"/>
            <a:headEnd type="none" w="sm" len="sm"/>
            <a:tailEnd type="none" w="sm" len="sm"/>
          </a:ln>
        </p:spPr>
      </p:sp>
      <p:sp>
        <p:nvSpPr>
          <p:cNvPr id="5" name="AutoShape 5"/>
          <p:cNvSpPr/>
          <p:nvPr/>
        </p:nvSpPr>
        <p:spPr>
          <a:xfrm rot="-5400000">
            <a:off x="723900" y="5095875"/>
            <a:ext cx="10287000" cy="0"/>
          </a:xfrm>
          <a:prstGeom prst="line">
            <a:avLst/>
          </a:prstGeom>
          <a:ln w="95250" cap="flat">
            <a:solidFill>
              <a:srgbClr val="393B3D"/>
            </a:solidFill>
            <a:prstDash val="solid"/>
            <a:headEnd type="none" w="sm" len="sm"/>
            <a:tailEnd type="none" w="sm" len="sm"/>
          </a:ln>
        </p:spPr>
      </p:sp>
      <p:pic>
        <p:nvPicPr>
          <p:cNvPr id="7" name="Graphic 6" descr="Storytelling with solid fill">
            <a:extLst>
              <a:ext uri="{FF2B5EF4-FFF2-40B4-BE49-F238E27FC236}">
                <a16:creationId xmlns:a16="http://schemas.microsoft.com/office/drawing/2014/main" id="{1C7DE5B8-2FAB-4BA5-8042-6F0281334C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70968" y="1638300"/>
            <a:ext cx="3124197" cy="3124197"/>
          </a:xfrm>
          <a:prstGeom prst="rect">
            <a:avLst/>
          </a:prstGeom>
        </p:spPr>
      </p:pic>
      <p:graphicFrame>
        <p:nvGraphicFramePr>
          <p:cNvPr id="8" name="Diagram 7">
            <a:extLst>
              <a:ext uri="{FF2B5EF4-FFF2-40B4-BE49-F238E27FC236}">
                <a16:creationId xmlns:a16="http://schemas.microsoft.com/office/drawing/2014/main" id="{A9CB2ACA-74DD-456A-8495-B9940E4CC36B}"/>
              </a:ext>
            </a:extLst>
          </p:cNvPr>
          <p:cNvGraphicFramePr/>
          <p:nvPr>
            <p:extLst>
              <p:ext uri="{D42A27DB-BD31-4B8C-83A1-F6EECF244321}">
                <p14:modId xmlns:p14="http://schemas.microsoft.com/office/powerpoint/2010/main" val="2995609167"/>
              </p:ext>
            </p:extLst>
          </p:nvPr>
        </p:nvGraphicFramePr>
        <p:xfrm>
          <a:off x="9144000" y="910798"/>
          <a:ext cx="9143998" cy="663820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extBox 8">
            <a:extLst>
              <a:ext uri="{FF2B5EF4-FFF2-40B4-BE49-F238E27FC236}">
                <a16:creationId xmlns:a16="http://schemas.microsoft.com/office/drawing/2014/main" id="{2279DD43-0DB9-467F-94B6-2A773BE18320}"/>
              </a:ext>
            </a:extLst>
          </p:cNvPr>
          <p:cNvSpPr txBox="1"/>
          <p:nvPr/>
        </p:nvSpPr>
        <p:spPr>
          <a:xfrm>
            <a:off x="6445155" y="495300"/>
            <a:ext cx="5784376" cy="830997"/>
          </a:xfrm>
          <a:prstGeom prst="rect">
            <a:avLst/>
          </a:prstGeom>
          <a:noFill/>
        </p:spPr>
        <p:txBody>
          <a:bodyPr wrap="square" rtlCol="0">
            <a:spAutoFit/>
          </a:bodyPr>
          <a:lstStyle/>
          <a:p>
            <a:r>
              <a:rPr lang="en-US" sz="4800">
                <a:latin typeface="+mj-lt"/>
              </a:rPr>
              <a:t>Real Life Stories</a:t>
            </a:r>
          </a:p>
        </p:txBody>
      </p:sp>
    </p:spTree>
    <p:extLst>
      <p:ext uri="{BB962C8B-B14F-4D97-AF65-F5344CB8AC3E}">
        <p14:creationId xmlns:p14="http://schemas.microsoft.com/office/powerpoint/2010/main" val="1348622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l="12174" t="3281" r="8637"/>
          <a:stretch>
            <a:fillRect/>
          </a:stretch>
        </p:blipFill>
        <p:spPr>
          <a:xfrm>
            <a:off x="10915533" y="7709421"/>
            <a:ext cx="7372467" cy="2577579"/>
          </a:xfrm>
          <a:prstGeom prst="rect">
            <a:avLst/>
          </a:prstGeom>
        </p:spPr>
      </p:pic>
      <p:pic>
        <p:nvPicPr>
          <p:cNvPr id="4" name="Picture 4"/>
          <p:cNvPicPr>
            <a:picLocks noChangeAspect="1"/>
          </p:cNvPicPr>
          <p:nvPr/>
        </p:nvPicPr>
        <p:blipFill>
          <a:blip r:embed="rId4"/>
          <a:srcRect t="20343" b="9705"/>
          <a:stretch>
            <a:fillRect/>
          </a:stretch>
        </p:blipFill>
        <p:spPr>
          <a:xfrm>
            <a:off x="10867908" y="0"/>
            <a:ext cx="7420092" cy="7785621"/>
          </a:xfrm>
          <a:prstGeom prst="rect">
            <a:avLst/>
          </a:prstGeom>
        </p:spPr>
      </p:pic>
      <p:sp>
        <p:nvSpPr>
          <p:cNvPr id="5" name="AutoShape 5"/>
          <p:cNvSpPr/>
          <p:nvPr/>
        </p:nvSpPr>
        <p:spPr>
          <a:xfrm rot="-5400000">
            <a:off x="5772033" y="5095875"/>
            <a:ext cx="10287000" cy="0"/>
          </a:xfrm>
          <a:prstGeom prst="line">
            <a:avLst/>
          </a:prstGeom>
          <a:ln w="95250" cap="flat">
            <a:solidFill>
              <a:srgbClr val="393B3D"/>
            </a:solidFill>
            <a:prstDash val="solid"/>
            <a:headEnd type="none" w="sm" len="sm"/>
            <a:tailEnd type="none" w="sm" len="sm"/>
          </a:ln>
        </p:spPr>
      </p:sp>
      <p:pic>
        <p:nvPicPr>
          <p:cNvPr id="6" name="Graphic 5" descr="Diamond with solid fill">
            <a:extLst>
              <a:ext uri="{FF2B5EF4-FFF2-40B4-BE49-F238E27FC236}">
                <a16:creationId xmlns:a16="http://schemas.microsoft.com/office/drawing/2014/main" id="{3B105F51-A6B2-49AE-86B2-10777C58D7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85788" y="2913131"/>
            <a:ext cx="3657600" cy="3657600"/>
          </a:xfrm>
          <a:prstGeom prst="rect">
            <a:avLst/>
          </a:prstGeom>
        </p:spPr>
      </p:pic>
      <p:sp>
        <p:nvSpPr>
          <p:cNvPr id="7" name="TextBox 6">
            <a:extLst>
              <a:ext uri="{FF2B5EF4-FFF2-40B4-BE49-F238E27FC236}">
                <a16:creationId xmlns:a16="http://schemas.microsoft.com/office/drawing/2014/main" id="{7B637BFB-1B78-49DE-8AC4-3C565EE80283}"/>
              </a:ext>
            </a:extLst>
          </p:cNvPr>
          <p:cNvSpPr txBox="1"/>
          <p:nvPr/>
        </p:nvSpPr>
        <p:spPr>
          <a:xfrm>
            <a:off x="4243388" y="3957101"/>
            <a:ext cx="7467600" cy="1569660"/>
          </a:xfrm>
          <a:prstGeom prst="rect">
            <a:avLst/>
          </a:prstGeom>
          <a:noFill/>
        </p:spPr>
        <p:txBody>
          <a:bodyPr wrap="square" rtlCol="0">
            <a:spAutoFit/>
          </a:bodyPr>
          <a:lstStyle/>
          <a:p>
            <a:r>
              <a:rPr lang="en-US" sz="4800">
                <a:latin typeface="+mj-lt"/>
              </a:rPr>
              <a:t>Understand the Value of </a:t>
            </a:r>
          </a:p>
          <a:p>
            <a:r>
              <a:rPr lang="en-US" sz="4800">
                <a:latin typeface="+mj-lt"/>
              </a:rPr>
              <a:t>Your HMIS Administrator</a:t>
            </a:r>
          </a:p>
        </p:txBody>
      </p:sp>
    </p:spTree>
    <p:extLst>
      <p:ext uri="{BB962C8B-B14F-4D97-AF65-F5344CB8AC3E}">
        <p14:creationId xmlns:p14="http://schemas.microsoft.com/office/powerpoint/2010/main" val="3881891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0" y="456860"/>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35206" y="1104900"/>
            <a:ext cx="12837994" cy="830997"/>
          </a:xfrm>
          <a:prstGeom prst="rect">
            <a:avLst/>
          </a:prstGeom>
          <a:noFill/>
        </p:spPr>
        <p:txBody>
          <a:bodyPr wrap="square" lIns="91440" tIns="45720" rIns="91440" bIns="45720" rtlCol="0" anchor="t">
            <a:spAutoFit/>
          </a:bodyPr>
          <a:lstStyle/>
          <a:p>
            <a:r>
              <a:rPr lang="en-US" sz="4800">
                <a:latin typeface="+mj-lt"/>
              </a:rPr>
              <a:t>Key Responsibilities of the HMIS Lead:</a:t>
            </a:r>
          </a:p>
        </p:txBody>
      </p:sp>
      <p:sp>
        <p:nvSpPr>
          <p:cNvPr id="7" name="TextBox 6">
            <a:extLst>
              <a:ext uri="{FF2B5EF4-FFF2-40B4-BE49-F238E27FC236}">
                <a16:creationId xmlns:a16="http://schemas.microsoft.com/office/drawing/2014/main" id="{29CEC2EA-7436-498F-8B0E-61ACDF395FD4}"/>
              </a:ext>
            </a:extLst>
          </p:cNvPr>
          <p:cNvSpPr txBox="1"/>
          <p:nvPr/>
        </p:nvSpPr>
        <p:spPr>
          <a:xfrm>
            <a:off x="1335206" y="2173456"/>
            <a:ext cx="10704394" cy="5139869"/>
          </a:xfrm>
          <a:prstGeom prst="rect">
            <a:avLst/>
          </a:prstGeom>
          <a:noFill/>
        </p:spPr>
        <p:txBody>
          <a:bodyPr wrap="square" rtlCol="0">
            <a:spAutoFit/>
          </a:bodyPr>
          <a:lstStyle/>
          <a:p>
            <a:pPr marL="285750" indent="-285750">
              <a:buFont typeface="Arial" panose="020B0604020202020204" pitchFamily="34" charset="0"/>
              <a:buChar char="•"/>
            </a:pPr>
            <a:r>
              <a:rPr lang="en-US" sz="3200" b="1"/>
              <a:t>Project Management and Coordination</a:t>
            </a:r>
            <a:r>
              <a:rPr lang="en-US" sz="3200"/>
              <a:t>: </a:t>
            </a:r>
          </a:p>
          <a:p>
            <a:pPr marL="742950" lvl="1" indent="-285750">
              <a:buFont typeface="Arial" panose="020B0604020202020204" pitchFamily="34" charset="0"/>
              <a:buChar char="•"/>
            </a:pPr>
            <a:r>
              <a:rPr lang="en-US" sz="2800"/>
              <a:t>Associated with managing and operating the HMIS.</a:t>
            </a:r>
          </a:p>
          <a:p>
            <a:pPr marL="285750" indent="-285750">
              <a:buFont typeface="Arial" panose="020B0604020202020204" pitchFamily="34" charset="0"/>
              <a:buChar char="•"/>
            </a:pPr>
            <a:r>
              <a:rPr lang="en-US" sz="3200" b="1"/>
              <a:t>Data Analysis:</a:t>
            </a:r>
            <a:r>
              <a:rPr lang="en-US" sz="3200"/>
              <a:t> </a:t>
            </a:r>
            <a:endParaRPr lang="en-US" sz="2800"/>
          </a:p>
          <a:p>
            <a:pPr marL="742950" lvl="1" indent="-285750">
              <a:buFont typeface="Arial" panose="020B0604020202020204" pitchFamily="34" charset="0"/>
              <a:buChar char="•"/>
            </a:pPr>
            <a:r>
              <a:rPr lang="en-US" sz="2800"/>
              <a:t>Associated with HMIS Data analysis and reporting.</a:t>
            </a:r>
          </a:p>
          <a:p>
            <a:pPr marL="285750" indent="-285750">
              <a:buFont typeface="Arial" panose="020B0604020202020204" pitchFamily="34" charset="0"/>
              <a:buChar char="•"/>
            </a:pPr>
            <a:r>
              <a:rPr lang="en-US" sz="3200" b="1"/>
              <a:t>Programming:</a:t>
            </a:r>
          </a:p>
          <a:p>
            <a:pPr marL="742950" lvl="1" indent="-285750">
              <a:buFont typeface="Arial" panose="020B0604020202020204" pitchFamily="34" charset="0"/>
              <a:buChar char="•"/>
            </a:pPr>
            <a:r>
              <a:rPr lang="en-US" sz="2800"/>
              <a:t>Associated with and internal programming related to HMIS.</a:t>
            </a:r>
          </a:p>
          <a:p>
            <a:pPr marL="285750" indent="-285750">
              <a:buFont typeface="Arial" panose="020B0604020202020204" pitchFamily="34" charset="0"/>
              <a:buChar char="•"/>
            </a:pPr>
            <a:r>
              <a:rPr lang="en-US" sz="3200" b="1"/>
              <a:t>Technical Assistance and Training:</a:t>
            </a:r>
          </a:p>
          <a:p>
            <a:pPr marL="742950" lvl="1" indent="-285750">
              <a:buFont typeface="Arial" panose="020B0604020202020204" pitchFamily="34" charset="0"/>
              <a:buChar char="•"/>
            </a:pPr>
            <a:r>
              <a:rPr lang="en-US" sz="2800"/>
              <a:t>Associated with developing and conducting training for HMIS.</a:t>
            </a:r>
          </a:p>
          <a:p>
            <a:pPr marL="285750" indent="-285750">
              <a:buFont typeface="Arial" panose="020B0604020202020204" pitchFamily="34" charset="0"/>
              <a:buChar char="•"/>
            </a:pPr>
            <a:r>
              <a:rPr lang="en-US" sz="3200" b="1"/>
              <a:t>Administrative Staff Support:</a:t>
            </a:r>
          </a:p>
          <a:p>
            <a:pPr marL="742950" lvl="1" indent="-285750">
              <a:buFont typeface="Arial" panose="020B0604020202020204" pitchFamily="34" charset="0"/>
              <a:buChar char="•"/>
            </a:pPr>
            <a:r>
              <a:rPr lang="en-US" sz="2800"/>
              <a:t>Associated with support HMIS staff .</a:t>
            </a:r>
          </a:p>
          <a:p>
            <a:pPr marL="285750" indent="-285750">
              <a:buFont typeface="Arial" panose="020B0604020202020204" pitchFamily="34" charset="0"/>
              <a:buChar char="•"/>
            </a:pPr>
            <a:endParaRPr lang="en-US" sz="2800"/>
          </a:p>
        </p:txBody>
      </p:sp>
      <p:sp>
        <p:nvSpPr>
          <p:cNvPr id="8" name="TextBox 7">
            <a:extLst>
              <a:ext uri="{FF2B5EF4-FFF2-40B4-BE49-F238E27FC236}">
                <a16:creationId xmlns:a16="http://schemas.microsoft.com/office/drawing/2014/main" id="{C14C6F2D-C4D1-461A-85FC-BB359C9CA520}"/>
              </a:ext>
            </a:extLst>
          </p:cNvPr>
          <p:cNvSpPr txBox="1"/>
          <p:nvPr/>
        </p:nvSpPr>
        <p:spPr>
          <a:xfrm>
            <a:off x="12496800" y="2172652"/>
            <a:ext cx="4876800" cy="2739211"/>
          </a:xfrm>
          <a:prstGeom prst="rect">
            <a:avLst/>
          </a:prstGeom>
          <a:noFill/>
        </p:spPr>
        <p:txBody>
          <a:bodyPr wrap="square" rtlCol="0">
            <a:spAutoFit/>
          </a:bodyPr>
          <a:lstStyle/>
          <a:p>
            <a:pPr marL="285750" indent="-285750">
              <a:buFont typeface="Arial" panose="020B0604020202020204" pitchFamily="34" charset="0"/>
              <a:buChar char="•"/>
            </a:pPr>
            <a:r>
              <a:rPr lang="en-US" sz="3200" b="1"/>
              <a:t>Shared Responsibilities</a:t>
            </a:r>
          </a:p>
          <a:p>
            <a:pPr marL="742950" lvl="1" indent="-285750">
              <a:buFont typeface="Arial" panose="020B0604020202020204" pitchFamily="34" charset="0"/>
              <a:buChar char="•"/>
            </a:pPr>
            <a:r>
              <a:rPr lang="en-US" sz="2800"/>
              <a:t>HMIS Governance</a:t>
            </a:r>
          </a:p>
          <a:p>
            <a:pPr marL="742950" lvl="1" indent="-285750">
              <a:buFont typeface="Arial" panose="020B0604020202020204" pitchFamily="34" charset="0"/>
              <a:buChar char="•"/>
            </a:pPr>
            <a:r>
              <a:rPr lang="en-US" sz="2800"/>
              <a:t>HMIS Technical Standards</a:t>
            </a:r>
          </a:p>
          <a:p>
            <a:pPr marL="742950" lvl="1" indent="-285750">
              <a:buFont typeface="Arial" panose="020B0604020202020204" pitchFamily="34" charset="0"/>
              <a:buChar char="•"/>
            </a:pPr>
            <a:r>
              <a:rPr lang="en-US" sz="2800"/>
              <a:t>HMIS Security Standards</a:t>
            </a:r>
          </a:p>
          <a:p>
            <a:pPr marL="742950" lvl="1" indent="-285750">
              <a:buFont typeface="Arial" panose="020B0604020202020204" pitchFamily="34" charset="0"/>
              <a:buChar char="•"/>
            </a:pPr>
            <a:r>
              <a:rPr lang="en-US" sz="2800"/>
              <a:t>HMIS Data Quality Standards</a:t>
            </a:r>
          </a:p>
        </p:txBody>
      </p:sp>
    </p:spTree>
    <p:extLst>
      <p:ext uri="{BB962C8B-B14F-4D97-AF65-F5344CB8AC3E}">
        <p14:creationId xmlns:p14="http://schemas.microsoft.com/office/powerpoint/2010/main" val="3633006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0" y="461438"/>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35206" y="1104900"/>
            <a:ext cx="12837994" cy="830997"/>
          </a:xfrm>
          <a:prstGeom prst="rect">
            <a:avLst/>
          </a:prstGeom>
          <a:noFill/>
        </p:spPr>
        <p:txBody>
          <a:bodyPr wrap="square" rtlCol="0">
            <a:spAutoFit/>
          </a:bodyPr>
          <a:lstStyle/>
          <a:p>
            <a:r>
              <a:rPr lang="en-US" sz="4800">
                <a:latin typeface="+mj-lt"/>
              </a:rPr>
              <a:t>HUD Presented Funding Model from 2011:</a:t>
            </a:r>
          </a:p>
        </p:txBody>
      </p:sp>
      <p:pic>
        <p:nvPicPr>
          <p:cNvPr id="1028" name="Picture 4">
            <a:extLst>
              <a:ext uri="{FF2B5EF4-FFF2-40B4-BE49-F238E27FC236}">
                <a16:creationId xmlns:a16="http://schemas.microsoft.com/office/drawing/2014/main" id="{9D2A0634-8540-43B0-B7EA-44EB144DB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206" y="2201474"/>
            <a:ext cx="4913194" cy="69806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6A4691F-BDE6-403D-B432-BC15EF9A4621}"/>
              </a:ext>
            </a:extLst>
          </p:cNvPr>
          <p:cNvSpPr txBox="1"/>
          <p:nvPr/>
        </p:nvSpPr>
        <p:spPr>
          <a:xfrm>
            <a:off x="6858000" y="3448461"/>
            <a:ext cx="10820400" cy="2800767"/>
          </a:xfrm>
          <a:prstGeom prst="rect">
            <a:avLst/>
          </a:prstGeom>
          <a:noFill/>
        </p:spPr>
        <p:txBody>
          <a:bodyPr wrap="square" rtlCol="0">
            <a:spAutoFit/>
          </a:bodyPr>
          <a:lstStyle/>
          <a:p>
            <a:pPr marL="285750" indent="-285750">
              <a:buFont typeface="Arial" panose="020B0604020202020204" pitchFamily="34" charset="0"/>
              <a:buChar char="•"/>
            </a:pPr>
            <a:r>
              <a:rPr lang="en-US" sz="3200" b="1"/>
              <a:t>Each CoC is responsible for all aspects of HMIS with 1 FTE</a:t>
            </a:r>
          </a:p>
          <a:p>
            <a:pPr marL="285750" indent="-285750">
              <a:buFont typeface="Arial" panose="020B0604020202020204" pitchFamily="34" charset="0"/>
              <a:buChar char="•"/>
            </a:pPr>
            <a:r>
              <a:rPr lang="en-US" sz="3200" b="1"/>
              <a:t>This funding model was presented before:</a:t>
            </a:r>
          </a:p>
          <a:p>
            <a:pPr marL="742950" lvl="1" indent="-285750">
              <a:buFont typeface="Arial" panose="020B0604020202020204" pitchFamily="34" charset="0"/>
              <a:buChar char="•"/>
            </a:pPr>
            <a:r>
              <a:rPr lang="en-US" sz="2800"/>
              <a:t>HMIS was required to conduct system wide performance measures</a:t>
            </a:r>
          </a:p>
          <a:p>
            <a:pPr marL="742950" lvl="1" indent="-285750">
              <a:buFont typeface="Arial" panose="020B0604020202020204" pitchFamily="34" charset="0"/>
              <a:buChar char="•"/>
            </a:pPr>
            <a:r>
              <a:rPr lang="en-US" sz="2800"/>
              <a:t>HMIS was required to conduct system wide LSA reporting</a:t>
            </a:r>
          </a:p>
          <a:p>
            <a:pPr marL="742950" lvl="1" indent="-285750">
              <a:buFont typeface="Arial" panose="020B0604020202020204" pitchFamily="34" charset="0"/>
              <a:buChar char="•"/>
            </a:pPr>
            <a:r>
              <a:rPr lang="en-US" sz="2800"/>
              <a:t>HMIS was required to report on the DCF and CoC unified application. </a:t>
            </a:r>
          </a:p>
        </p:txBody>
      </p:sp>
      <p:sp>
        <p:nvSpPr>
          <p:cNvPr id="7" name="TextBox 6">
            <a:extLst>
              <a:ext uri="{FF2B5EF4-FFF2-40B4-BE49-F238E27FC236}">
                <a16:creationId xmlns:a16="http://schemas.microsoft.com/office/drawing/2014/main" id="{E6133435-CFE8-49BF-8A5E-D0D01102202D}"/>
              </a:ext>
            </a:extLst>
          </p:cNvPr>
          <p:cNvSpPr txBox="1"/>
          <p:nvPr/>
        </p:nvSpPr>
        <p:spPr>
          <a:xfrm>
            <a:off x="1339363" y="9193823"/>
            <a:ext cx="110079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Source: </a:t>
            </a:r>
            <a:r>
              <a:rPr lang="en-US">
                <a:ea typeface="+mn-lt"/>
                <a:cs typeface="+mn-lt"/>
                <a:hlinkClick r:id="rId5"/>
              </a:rPr>
              <a:t>https://files.hudexchange.info/resources/documents/HMISBudgetingStaffingTookit.pdf</a:t>
            </a:r>
            <a:r>
              <a:rPr lang="en-US">
                <a:ea typeface="+mn-lt"/>
                <a:cs typeface="+mn-lt"/>
              </a:rPr>
              <a:t> </a:t>
            </a:r>
          </a:p>
        </p:txBody>
      </p:sp>
    </p:spTree>
    <p:extLst>
      <p:ext uri="{BB962C8B-B14F-4D97-AF65-F5344CB8AC3E}">
        <p14:creationId xmlns:p14="http://schemas.microsoft.com/office/powerpoint/2010/main" val="859384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5862" y="471513"/>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35206" y="1104900"/>
            <a:ext cx="12837994" cy="830997"/>
          </a:xfrm>
          <a:prstGeom prst="rect">
            <a:avLst/>
          </a:prstGeom>
          <a:noFill/>
        </p:spPr>
        <p:txBody>
          <a:bodyPr wrap="square" rtlCol="0">
            <a:spAutoFit/>
          </a:bodyPr>
          <a:lstStyle/>
          <a:p>
            <a:r>
              <a:rPr lang="en-US" sz="4800">
                <a:latin typeface="+mj-lt"/>
              </a:rPr>
              <a:t>Do you Take your Data Seriously?</a:t>
            </a:r>
          </a:p>
        </p:txBody>
      </p:sp>
      <p:graphicFrame>
        <p:nvGraphicFramePr>
          <p:cNvPr id="8" name="Table 8">
            <a:extLst>
              <a:ext uri="{FF2B5EF4-FFF2-40B4-BE49-F238E27FC236}">
                <a16:creationId xmlns:a16="http://schemas.microsoft.com/office/drawing/2014/main" id="{38FDE2B7-57AC-45AC-94C2-0961B3406BD0}"/>
              </a:ext>
            </a:extLst>
          </p:cNvPr>
          <p:cNvGraphicFramePr>
            <a:graphicFrameLocks noGrp="1"/>
          </p:cNvGraphicFramePr>
          <p:nvPr>
            <p:extLst>
              <p:ext uri="{D42A27DB-BD31-4B8C-83A1-F6EECF244321}">
                <p14:modId xmlns:p14="http://schemas.microsoft.com/office/powerpoint/2010/main" val="4179932618"/>
              </p:ext>
            </p:extLst>
          </p:nvPr>
        </p:nvGraphicFramePr>
        <p:xfrm>
          <a:off x="762000" y="1987924"/>
          <a:ext cx="16764000" cy="5482216"/>
        </p:xfrm>
        <a:graphic>
          <a:graphicData uri="http://schemas.openxmlformats.org/drawingml/2006/table">
            <a:tbl>
              <a:tblPr firstRow="1" bandRow="1">
                <a:tableStyleId>{5C22544A-7EE6-4342-B048-85BDC9FD1C3A}</a:tableStyleId>
              </a:tblPr>
              <a:tblGrid>
                <a:gridCol w="2409825">
                  <a:extLst>
                    <a:ext uri="{9D8B030D-6E8A-4147-A177-3AD203B41FA5}">
                      <a16:colId xmlns:a16="http://schemas.microsoft.com/office/drawing/2014/main" val="459629194"/>
                    </a:ext>
                  </a:extLst>
                </a:gridCol>
                <a:gridCol w="1781175">
                  <a:extLst>
                    <a:ext uri="{9D8B030D-6E8A-4147-A177-3AD203B41FA5}">
                      <a16:colId xmlns:a16="http://schemas.microsoft.com/office/drawing/2014/main" val="599688257"/>
                    </a:ext>
                  </a:extLst>
                </a:gridCol>
                <a:gridCol w="2095500">
                  <a:extLst>
                    <a:ext uri="{9D8B030D-6E8A-4147-A177-3AD203B41FA5}">
                      <a16:colId xmlns:a16="http://schemas.microsoft.com/office/drawing/2014/main" val="1842610040"/>
                    </a:ext>
                  </a:extLst>
                </a:gridCol>
                <a:gridCol w="1885950">
                  <a:extLst>
                    <a:ext uri="{9D8B030D-6E8A-4147-A177-3AD203B41FA5}">
                      <a16:colId xmlns:a16="http://schemas.microsoft.com/office/drawing/2014/main" val="2894627656"/>
                    </a:ext>
                  </a:extLst>
                </a:gridCol>
                <a:gridCol w="2828925">
                  <a:extLst>
                    <a:ext uri="{9D8B030D-6E8A-4147-A177-3AD203B41FA5}">
                      <a16:colId xmlns:a16="http://schemas.microsoft.com/office/drawing/2014/main" val="3358855488"/>
                    </a:ext>
                  </a:extLst>
                </a:gridCol>
                <a:gridCol w="1571625">
                  <a:extLst>
                    <a:ext uri="{9D8B030D-6E8A-4147-A177-3AD203B41FA5}">
                      <a16:colId xmlns:a16="http://schemas.microsoft.com/office/drawing/2014/main" val="3562298461"/>
                    </a:ext>
                  </a:extLst>
                </a:gridCol>
                <a:gridCol w="2095500">
                  <a:extLst>
                    <a:ext uri="{9D8B030D-6E8A-4147-A177-3AD203B41FA5}">
                      <a16:colId xmlns:a16="http://schemas.microsoft.com/office/drawing/2014/main" val="1681579745"/>
                    </a:ext>
                  </a:extLst>
                </a:gridCol>
                <a:gridCol w="2095500">
                  <a:extLst>
                    <a:ext uri="{9D8B030D-6E8A-4147-A177-3AD203B41FA5}">
                      <a16:colId xmlns:a16="http://schemas.microsoft.com/office/drawing/2014/main" val="4131723763"/>
                    </a:ext>
                  </a:extLst>
                </a:gridCol>
              </a:tblGrid>
              <a:tr h="370840">
                <a:tc gridSpan="4">
                  <a:txBody>
                    <a:bodyPr/>
                    <a:lstStyle/>
                    <a:p>
                      <a:pPr algn="ctr"/>
                      <a:r>
                        <a:rPr lang="en-US"/>
                        <a:t>CURRENT IMPLEMENTATION PLAN</a:t>
                      </a:r>
                    </a:p>
                  </a:txBody>
                  <a:tcPr>
                    <a:solidFill>
                      <a:schemeClr val="accent5">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a:t>ANTICIPATED HMIS GROWTH OVER 1-3 YEARS</a:t>
                      </a:r>
                    </a:p>
                  </a:txBody>
                  <a:tcPr>
                    <a:solidFill>
                      <a:schemeClr val="accent5">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8811237"/>
                  </a:ext>
                </a:extLst>
              </a:tr>
              <a:tr h="422536">
                <a:tc>
                  <a:txBody>
                    <a:bodyPr/>
                    <a:lstStyle/>
                    <a:p>
                      <a:r>
                        <a:rPr lang="en-US" b="1">
                          <a:solidFill>
                            <a:schemeClr val="bg1"/>
                          </a:solidFill>
                        </a:rPr>
                        <a:t>Current HMIS Goals:</a:t>
                      </a:r>
                    </a:p>
                  </a:txBody>
                  <a:tcPr>
                    <a:solidFill>
                      <a:schemeClr val="accent5">
                        <a:lumMod val="75000"/>
                      </a:schemeClr>
                    </a:solidFill>
                  </a:tcPr>
                </a:tc>
                <a:tc gridSpan="3">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b="1">
                          <a:solidFill>
                            <a:schemeClr val="bg1"/>
                          </a:solidFill>
                        </a:rPr>
                        <a:t>1-3 Year Goals:</a:t>
                      </a:r>
                    </a:p>
                  </a:txBody>
                  <a:tcPr>
                    <a:solidFill>
                      <a:schemeClr val="accent5">
                        <a:lumMod val="75000"/>
                      </a:schemeClr>
                    </a:solidFill>
                  </a:tcPr>
                </a:tc>
                <a:tc gridSpan="3">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1008"/>
                  </a:ext>
                </a:extLst>
              </a:tr>
              <a:tr h="370840">
                <a:tc>
                  <a:txBody>
                    <a:bodyPr/>
                    <a:lstStyle/>
                    <a:p>
                      <a:r>
                        <a:rPr lang="en-US" b="1">
                          <a:solidFill>
                            <a:schemeClr val="bg1"/>
                          </a:solidFill>
                        </a:rPr>
                        <a:t># Users:</a:t>
                      </a:r>
                    </a:p>
                  </a:txBody>
                  <a:tcPr>
                    <a:solidFill>
                      <a:schemeClr val="accent5">
                        <a:lumMod val="75000"/>
                      </a:schemeClr>
                    </a:solidFill>
                  </a:tcPr>
                </a:tc>
                <a:tc gridSpan="3">
                  <a:txBody>
                    <a:bodyPr/>
                    <a:lstStyle/>
                    <a:p>
                      <a:endParaRPr lang="en-US"/>
                    </a:p>
                  </a:txBody>
                  <a:tcPr/>
                </a:tc>
                <a:tc hMerge="1">
                  <a:txBody>
                    <a:bodyPr/>
                    <a:lstStyle/>
                    <a:p>
                      <a:endParaRPr lang="en-US"/>
                    </a:p>
                  </a:txBody>
                  <a:tcPr/>
                </a:tc>
                <a:tc hMerge="1">
                  <a:txBody>
                    <a:bodyPr/>
                    <a:lstStyle/>
                    <a:p>
                      <a:endParaRPr lang="en-US"/>
                    </a:p>
                  </a:txBody>
                  <a:tcPr/>
                </a:tc>
                <a:tc>
                  <a:txBody>
                    <a:bodyPr/>
                    <a:lstStyle/>
                    <a:p>
                      <a:r>
                        <a:rPr lang="en-US" b="1">
                          <a:solidFill>
                            <a:schemeClr val="bg1"/>
                          </a:solidFill>
                        </a:rPr>
                        <a:t>Anticipated Users:</a:t>
                      </a:r>
                    </a:p>
                  </a:txBody>
                  <a:tcPr>
                    <a:solidFill>
                      <a:schemeClr val="accent5">
                        <a:lumMod val="75000"/>
                      </a:schemeClr>
                    </a:solidFill>
                  </a:tcPr>
                </a:tc>
                <a:tc gridSpan="3">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99118523"/>
                  </a:ext>
                </a:extLst>
              </a:tr>
              <a:tr h="370840">
                <a:tc>
                  <a:txBody>
                    <a:bodyPr/>
                    <a:lstStyle/>
                    <a:p>
                      <a:r>
                        <a:rPr lang="en-US" b="1">
                          <a:solidFill>
                            <a:schemeClr val="bg1"/>
                          </a:solidFill>
                        </a:rPr>
                        <a:t>Total Annual Budget:</a:t>
                      </a:r>
                    </a:p>
                  </a:txBody>
                  <a:tcPr>
                    <a:solidFill>
                      <a:schemeClr val="accent5">
                        <a:lumMod val="75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b="1">
                          <a:solidFill>
                            <a:schemeClr val="bg1"/>
                          </a:solidFill>
                        </a:rPr>
                        <a:t>Total Budget Needed:</a:t>
                      </a:r>
                    </a:p>
                  </a:txBody>
                  <a:tcPr>
                    <a:solidFill>
                      <a:schemeClr val="accent5">
                        <a:lumMod val="75000"/>
                      </a:schemeClr>
                    </a:solidFill>
                  </a:tcPr>
                </a:tc>
                <a:tc gridSpan="3">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20523235"/>
                  </a:ext>
                </a:extLst>
              </a:tr>
              <a:tr h="370840">
                <a:tc>
                  <a:txBody>
                    <a:bodyPr/>
                    <a:lstStyle/>
                    <a:p>
                      <a:r>
                        <a:rPr lang="en-US" b="1">
                          <a:solidFill>
                            <a:schemeClr val="bg1"/>
                          </a:solidFill>
                        </a:rPr>
                        <a:t>Roles and Responsibilities</a:t>
                      </a:r>
                    </a:p>
                  </a:txBody>
                  <a:tcPr>
                    <a:solidFill>
                      <a:schemeClr val="accent5">
                        <a:lumMod val="75000"/>
                      </a:schemeClr>
                    </a:solidFill>
                  </a:tcPr>
                </a:tc>
                <a:tc>
                  <a:txBody>
                    <a:bodyPr/>
                    <a:lstStyle/>
                    <a:p>
                      <a:r>
                        <a:rPr lang="en-US" b="1">
                          <a:solidFill>
                            <a:schemeClr val="bg1"/>
                          </a:solidFill>
                        </a:rPr>
                        <a:t>Tasks Associated with Roles</a:t>
                      </a:r>
                    </a:p>
                  </a:txBody>
                  <a:tcPr>
                    <a:solidFill>
                      <a:schemeClr val="accent5">
                        <a:lumMod val="75000"/>
                      </a:schemeClr>
                    </a:solidFill>
                  </a:tcPr>
                </a:tc>
                <a:tc>
                  <a:txBody>
                    <a:bodyPr/>
                    <a:lstStyle/>
                    <a:p>
                      <a:r>
                        <a:rPr lang="en-US" b="1">
                          <a:solidFill>
                            <a:schemeClr val="bg1"/>
                          </a:solidFill>
                        </a:rPr>
                        <a:t>Who is Responsible?</a:t>
                      </a:r>
                    </a:p>
                  </a:txBody>
                  <a:tcPr>
                    <a:solidFill>
                      <a:schemeClr val="accent5">
                        <a:lumMod val="75000"/>
                      </a:schemeClr>
                    </a:solidFill>
                  </a:tcPr>
                </a:tc>
                <a:tc>
                  <a:txBody>
                    <a:bodyPr/>
                    <a:lstStyle/>
                    <a:p>
                      <a:r>
                        <a:rPr lang="en-US" b="1">
                          <a:solidFill>
                            <a:schemeClr val="bg1"/>
                          </a:solidFill>
                        </a:rPr>
                        <a:t>Current FTE</a:t>
                      </a:r>
                    </a:p>
                  </a:txBody>
                  <a:tcPr>
                    <a:solidFill>
                      <a:schemeClr val="accent5">
                        <a:lumMod val="75000"/>
                      </a:schemeClr>
                    </a:solidFill>
                  </a:tcPr>
                </a:tc>
                <a:tc>
                  <a:txBody>
                    <a:bodyPr/>
                    <a:lstStyle/>
                    <a:p>
                      <a:r>
                        <a:rPr lang="en-US" b="1">
                          <a:solidFill>
                            <a:schemeClr val="bg1"/>
                          </a:solidFill>
                        </a:rPr>
                        <a:t>Future Roles and Responsibilities</a:t>
                      </a:r>
                    </a:p>
                  </a:txBody>
                  <a:tcPr>
                    <a:solidFill>
                      <a:schemeClr val="accent5">
                        <a:lumMod val="75000"/>
                      </a:schemeClr>
                    </a:solidFill>
                  </a:tcPr>
                </a:tc>
                <a:tc>
                  <a:txBody>
                    <a:bodyPr/>
                    <a:lstStyle/>
                    <a:p>
                      <a:r>
                        <a:rPr lang="en-US" b="1">
                          <a:solidFill>
                            <a:schemeClr val="bg1"/>
                          </a:solidFill>
                        </a:rPr>
                        <a:t>Tasks Associated with Roles</a:t>
                      </a:r>
                    </a:p>
                  </a:txBody>
                  <a:tcPr>
                    <a:solidFill>
                      <a:schemeClr val="accent5">
                        <a:lumMod val="75000"/>
                      </a:schemeClr>
                    </a:solidFill>
                  </a:tcPr>
                </a:tc>
                <a:tc>
                  <a:txBody>
                    <a:bodyPr/>
                    <a:lstStyle/>
                    <a:p>
                      <a:r>
                        <a:rPr lang="en-US" b="1">
                          <a:solidFill>
                            <a:schemeClr val="bg1"/>
                          </a:solidFill>
                        </a:rPr>
                        <a:t>What skill sets will you need?</a:t>
                      </a:r>
                    </a:p>
                  </a:txBody>
                  <a:tcPr>
                    <a:solidFill>
                      <a:schemeClr val="accent5">
                        <a:lumMod val="75000"/>
                      </a:schemeClr>
                    </a:solidFill>
                  </a:tcPr>
                </a:tc>
                <a:tc>
                  <a:txBody>
                    <a:bodyPr/>
                    <a:lstStyle/>
                    <a:p>
                      <a:r>
                        <a:rPr lang="en-US" b="1">
                          <a:solidFill>
                            <a:schemeClr val="bg1"/>
                          </a:solidFill>
                        </a:rPr>
                        <a:t>Anticipated FTE?</a:t>
                      </a:r>
                    </a:p>
                  </a:txBody>
                  <a:tcPr>
                    <a:solidFill>
                      <a:schemeClr val="accent5">
                        <a:lumMod val="75000"/>
                      </a:schemeClr>
                    </a:solidFill>
                  </a:tcPr>
                </a:tc>
                <a:extLst>
                  <a:ext uri="{0D108BD9-81ED-4DB2-BD59-A6C34878D82A}">
                    <a16:rowId xmlns:a16="http://schemas.microsoft.com/office/drawing/2014/main" val="1188104507"/>
                  </a:ext>
                </a:extLst>
              </a:tr>
              <a:tr h="370840">
                <a:tc>
                  <a:txBody>
                    <a:bodyPr/>
                    <a:lstStyle/>
                    <a:p>
                      <a:r>
                        <a:rPr lang="en-US" b="1">
                          <a:solidFill>
                            <a:schemeClr val="bg1"/>
                          </a:solidFill>
                        </a:rPr>
                        <a:t>System Administration:</a:t>
                      </a:r>
                    </a:p>
                  </a:txBody>
                  <a:tcPr>
                    <a:solidFill>
                      <a:schemeClr val="accent5">
                        <a:lumMod val="75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b="1">
                          <a:solidFill>
                            <a:schemeClr val="bg1"/>
                          </a:solidFill>
                        </a:rPr>
                        <a:t>1.)</a:t>
                      </a:r>
                    </a:p>
                  </a:txBody>
                  <a:tcPr>
                    <a:solidFill>
                      <a:schemeClr val="accent5">
                        <a:lumMod val="75000"/>
                      </a:schemeClr>
                    </a:solidFill>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977262853"/>
                  </a:ext>
                </a:extLst>
              </a:tr>
              <a:tr h="370840">
                <a:tc>
                  <a:txBody>
                    <a:bodyPr/>
                    <a:lstStyle/>
                    <a:p>
                      <a:r>
                        <a:rPr lang="en-US" b="1">
                          <a:solidFill>
                            <a:schemeClr val="bg1"/>
                          </a:solidFill>
                        </a:rPr>
                        <a:t>Project Management:</a:t>
                      </a:r>
                    </a:p>
                  </a:txBody>
                  <a:tcPr>
                    <a:solidFill>
                      <a:schemeClr val="accent5">
                        <a:lumMod val="75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b="1">
                          <a:solidFill>
                            <a:schemeClr val="bg1"/>
                          </a:solidFill>
                        </a:rPr>
                        <a:t>2.)</a:t>
                      </a:r>
                    </a:p>
                  </a:txBody>
                  <a:tcPr>
                    <a:solidFill>
                      <a:schemeClr val="accent5">
                        <a:lumMod val="75000"/>
                      </a:schemeClr>
                    </a:solidFill>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40162510"/>
                  </a:ext>
                </a:extLst>
              </a:tr>
              <a:tr h="370840">
                <a:tc>
                  <a:txBody>
                    <a:bodyPr/>
                    <a:lstStyle/>
                    <a:p>
                      <a:r>
                        <a:rPr lang="en-US" b="1">
                          <a:solidFill>
                            <a:schemeClr val="bg1"/>
                          </a:solidFill>
                        </a:rPr>
                        <a:t>Governance:</a:t>
                      </a:r>
                    </a:p>
                  </a:txBody>
                  <a:tcPr>
                    <a:solidFill>
                      <a:schemeClr val="accent5">
                        <a:lumMod val="75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b="1">
                          <a:solidFill>
                            <a:schemeClr val="bg1"/>
                          </a:solidFill>
                        </a:rPr>
                        <a:t>3.)</a:t>
                      </a:r>
                    </a:p>
                  </a:txBody>
                  <a:tcPr>
                    <a:solidFill>
                      <a:schemeClr val="accent5">
                        <a:lumMod val="75000"/>
                      </a:schemeClr>
                    </a:solidFill>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8917644"/>
                  </a:ext>
                </a:extLst>
              </a:tr>
              <a:tr h="370840">
                <a:tc>
                  <a:txBody>
                    <a:bodyPr/>
                    <a:lstStyle/>
                    <a:p>
                      <a:r>
                        <a:rPr lang="en-US" b="1">
                          <a:solidFill>
                            <a:schemeClr val="bg1"/>
                          </a:solidFill>
                        </a:rPr>
                        <a:t>Vendor Relations and Evaluation:</a:t>
                      </a:r>
                    </a:p>
                  </a:txBody>
                  <a:tcPr>
                    <a:solidFill>
                      <a:schemeClr val="accent5">
                        <a:lumMod val="75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b="1">
                          <a:solidFill>
                            <a:schemeClr val="bg1"/>
                          </a:solidFill>
                        </a:rPr>
                        <a:t>4.)</a:t>
                      </a:r>
                    </a:p>
                  </a:txBody>
                  <a:tcPr>
                    <a:solidFill>
                      <a:schemeClr val="accent5">
                        <a:lumMod val="75000"/>
                      </a:schemeClr>
                    </a:solidFill>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83293375"/>
                  </a:ext>
                </a:extLst>
              </a:tr>
              <a:tr h="370840">
                <a:tc>
                  <a:txBody>
                    <a:bodyPr/>
                    <a:lstStyle/>
                    <a:p>
                      <a:r>
                        <a:rPr lang="en-US" b="1">
                          <a:solidFill>
                            <a:schemeClr val="bg1"/>
                          </a:solidFill>
                        </a:rPr>
                        <a:t>Training and Technical Support:</a:t>
                      </a:r>
                    </a:p>
                  </a:txBody>
                  <a:tcPr>
                    <a:solidFill>
                      <a:schemeClr val="accent5">
                        <a:lumMod val="75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b="1">
                          <a:solidFill>
                            <a:schemeClr val="bg1"/>
                          </a:solidFill>
                        </a:rPr>
                        <a:t>5.)</a:t>
                      </a:r>
                    </a:p>
                  </a:txBody>
                  <a:tcPr>
                    <a:solidFill>
                      <a:schemeClr val="accent5">
                        <a:lumMod val="75000"/>
                      </a:schemeClr>
                    </a:solidFill>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92887583"/>
                  </a:ext>
                </a:extLst>
              </a:tr>
              <a:tr h="370840">
                <a:tc>
                  <a:txBody>
                    <a:bodyPr/>
                    <a:lstStyle/>
                    <a:p>
                      <a:r>
                        <a:rPr lang="en-US" b="1">
                          <a:solidFill>
                            <a:schemeClr val="bg1"/>
                          </a:solidFill>
                        </a:rPr>
                        <a:t>Data Analysis and Reporting: </a:t>
                      </a:r>
                    </a:p>
                  </a:txBody>
                  <a:tcPr>
                    <a:solidFill>
                      <a:schemeClr val="accent5">
                        <a:lumMod val="75000"/>
                      </a:schemeClr>
                    </a:solidFill>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b="1">
                          <a:solidFill>
                            <a:schemeClr val="bg1"/>
                          </a:solidFill>
                        </a:rPr>
                        <a:t>6.)</a:t>
                      </a:r>
                    </a:p>
                  </a:txBody>
                  <a:tcPr>
                    <a:solidFill>
                      <a:schemeClr val="accent5">
                        <a:lumMod val="75000"/>
                      </a:schemeClr>
                    </a:solidFill>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91384654"/>
                  </a:ext>
                </a:extLst>
              </a:tr>
            </a:tbl>
          </a:graphicData>
        </a:graphic>
      </p:graphicFrame>
      <p:sp>
        <p:nvSpPr>
          <p:cNvPr id="7" name="TextBox 6">
            <a:extLst>
              <a:ext uri="{FF2B5EF4-FFF2-40B4-BE49-F238E27FC236}">
                <a16:creationId xmlns:a16="http://schemas.microsoft.com/office/drawing/2014/main" id="{6767F055-7BAD-4936-BA0D-D53AC82493A2}"/>
              </a:ext>
            </a:extLst>
          </p:cNvPr>
          <p:cNvSpPr txBox="1"/>
          <p:nvPr/>
        </p:nvSpPr>
        <p:spPr>
          <a:xfrm>
            <a:off x="782517" y="7581900"/>
            <a:ext cx="110079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Source: </a:t>
            </a:r>
            <a:r>
              <a:rPr lang="en-US">
                <a:ea typeface="+mn-lt"/>
                <a:cs typeface="+mn-lt"/>
                <a:hlinkClick r:id="rId4"/>
              </a:rPr>
              <a:t>https://files.hudexchange.info/resources/documents/HMIS-Staffing-and-Resourcing-Toolkit.pdf</a:t>
            </a:r>
            <a:r>
              <a:rPr lang="en-US">
                <a:ea typeface="+mn-lt"/>
                <a:cs typeface="+mn-lt"/>
              </a:rPr>
              <a:t> </a:t>
            </a:r>
            <a:endParaRPr lang="en-US">
              <a:solidFill>
                <a:srgbClr val="0000FF"/>
              </a:solidFill>
              <a:cs typeface="Segoe UI"/>
            </a:endParaRPr>
          </a:p>
        </p:txBody>
      </p:sp>
    </p:spTree>
    <p:extLst>
      <p:ext uri="{BB962C8B-B14F-4D97-AF65-F5344CB8AC3E}">
        <p14:creationId xmlns:p14="http://schemas.microsoft.com/office/powerpoint/2010/main" val="288384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17060" y="485250"/>
            <a:ext cx="18288000" cy="9258640"/>
          </a:xfrm>
          <a:prstGeom prst="rect">
            <a:avLst/>
          </a:prstGeom>
          <a:solidFill>
            <a:srgbClr val="FFFFFF"/>
          </a:solidFill>
        </p:spPr>
      </p:sp>
      <p:pic>
        <p:nvPicPr>
          <p:cNvPr id="3" name="Picture 3"/>
          <p:cNvPicPr>
            <a:picLocks noChangeAspect="1"/>
          </p:cNvPicPr>
          <p:nvPr/>
        </p:nvPicPr>
        <p:blipFill>
          <a:blip r:embed="rId2"/>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71600" y="1485900"/>
            <a:ext cx="7467600" cy="1569660"/>
          </a:xfrm>
          <a:prstGeom prst="rect">
            <a:avLst/>
          </a:prstGeom>
          <a:noFill/>
        </p:spPr>
        <p:txBody>
          <a:bodyPr wrap="square" rtlCol="0">
            <a:spAutoFit/>
          </a:bodyPr>
          <a:lstStyle/>
          <a:p>
            <a:r>
              <a:rPr lang="en-US" sz="4800" dirty="0"/>
              <a:t>CoC and ED Collaboration Case Studies: </a:t>
            </a:r>
            <a:endParaRPr lang="en-US" sz="4800" dirty="0">
              <a:latin typeface="+mj-lt"/>
            </a:endParaRPr>
          </a:p>
        </p:txBody>
      </p:sp>
      <p:sp>
        <p:nvSpPr>
          <p:cNvPr id="7" name="TextBox 6">
            <a:extLst>
              <a:ext uri="{FF2B5EF4-FFF2-40B4-BE49-F238E27FC236}">
                <a16:creationId xmlns:a16="http://schemas.microsoft.com/office/drawing/2014/main" id="{29CEC2EA-7436-498F-8B0E-61ACDF395FD4}"/>
              </a:ext>
            </a:extLst>
          </p:cNvPr>
          <p:cNvSpPr txBox="1"/>
          <p:nvPr/>
        </p:nvSpPr>
        <p:spPr>
          <a:xfrm>
            <a:off x="4729221" y="3659889"/>
            <a:ext cx="9982200" cy="2554545"/>
          </a:xfrm>
          <a:prstGeom prst="rect">
            <a:avLst/>
          </a:prstGeom>
          <a:noFill/>
        </p:spPr>
        <p:txBody>
          <a:bodyPr wrap="square" rtlCol="0">
            <a:spAutoFit/>
          </a:bodyPr>
          <a:lstStyle/>
          <a:p>
            <a:pPr marL="285750" indent="-285750">
              <a:buFont typeface="Arial" panose="020B0604020202020204" pitchFamily="34" charset="0"/>
              <a:buChar char="•"/>
            </a:pPr>
            <a:r>
              <a:rPr lang="en-US" sz="3200"/>
              <a:t>Data Quality Basics</a:t>
            </a:r>
          </a:p>
          <a:p>
            <a:pPr marL="285750" indent="-285750">
              <a:buFont typeface="Arial" panose="020B0604020202020204" pitchFamily="34" charset="0"/>
              <a:buChar char="•"/>
            </a:pPr>
            <a:r>
              <a:rPr lang="en-US" sz="3200"/>
              <a:t>HMIS Administrator Tips &amp; Tricks</a:t>
            </a:r>
          </a:p>
          <a:p>
            <a:pPr marL="285750" indent="-285750">
              <a:buFont typeface="Arial" panose="020B0604020202020204" pitchFamily="34" charset="0"/>
              <a:buChar char="•"/>
            </a:pPr>
            <a:r>
              <a:rPr lang="en-US" sz="3200"/>
              <a:t>Understand the Value of your HMIS Administrator</a:t>
            </a:r>
          </a:p>
          <a:p>
            <a:pPr marL="285750" indent="-285750">
              <a:buFont typeface="Arial" panose="020B0604020202020204" pitchFamily="34" charset="0"/>
              <a:buChar char="•"/>
            </a:pPr>
            <a:r>
              <a:rPr lang="en-US" sz="3200"/>
              <a:t>Questions and Answers</a:t>
            </a:r>
          </a:p>
          <a:p>
            <a:pPr marL="285750" indent="-285750">
              <a:buFont typeface="Arial" panose="020B0604020202020204" pitchFamily="34" charset="0"/>
              <a:buChar char="•"/>
            </a:pPr>
            <a:r>
              <a:rPr lang="en-US" sz="3200"/>
              <a:t>Resources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0" y="461438"/>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35206" y="1104900"/>
            <a:ext cx="12837994" cy="830997"/>
          </a:xfrm>
          <a:prstGeom prst="rect">
            <a:avLst/>
          </a:prstGeom>
          <a:noFill/>
        </p:spPr>
        <p:txBody>
          <a:bodyPr wrap="square" rtlCol="0">
            <a:spAutoFit/>
          </a:bodyPr>
          <a:lstStyle/>
          <a:p>
            <a:r>
              <a:rPr lang="en-US" sz="4800">
                <a:latin typeface="+mj-lt"/>
              </a:rPr>
              <a:t>Advocate for your HMIS Administrator:</a:t>
            </a:r>
          </a:p>
        </p:txBody>
      </p:sp>
      <p:sp>
        <p:nvSpPr>
          <p:cNvPr id="9" name="TextBox 8">
            <a:extLst>
              <a:ext uri="{FF2B5EF4-FFF2-40B4-BE49-F238E27FC236}">
                <a16:creationId xmlns:a16="http://schemas.microsoft.com/office/drawing/2014/main" id="{36A4691F-BDE6-403D-B432-BC15EF9A4621}"/>
              </a:ext>
            </a:extLst>
          </p:cNvPr>
          <p:cNvSpPr txBox="1"/>
          <p:nvPr/>
        </p:nvSpPr>
        <p:spPr>
          <a:xfrm>
            <a:off x="1335206" y="2528552"/>
            <a:ext cx="10820400" cy="3785652"/>
          </a:xfrm>
          <a:prstGeom prst="rect">
            <a:avLst/>
          </a:prstGeom>
          <a:noFill/>
        </p:spPr>
        <p:txBody>
          <a:bodyPr wrap="square" rtlCol="0">
            <a:spAutoFit/>
          </a:bodyPr>
          <a:lstStyle/>
          <a:p>
            <a:pPr marL="285750" indent="-285750">
              <a:buFont typeface="Arial" panose="020B0604020202020204" pitchFamily="34" charset="0"/>
              <a:buChar char="•"/>
            </a:pPr>
            <a:r>
              <a:rPr lang="en-US" sz="3200" b="1"/>
              <a:t>Talk to your HMIS Administrators: </a:t>
            </a:r>
          </a:p>
          <a:p>
            <a:pPr marL="742950" lvl="1" indent="-285750">
              <a:buFont typeface="Arial" panose="020B0604020202020204" pitchFamily="34" charset="0"/>
              <a:buChar char="•"/>
            </a:pPr>
            <a:r>
              <a:rPr lang="en-US" sz="2800"/>
              <a:t>ask them if they are overwhelmed.</a:t>
            </a:r>
          </a:p>
          <a:p>
            <a:pPr marL="742950" lvl="1" indent="-285750">
              <a:buFont typeface="Arial" panose="020B0604020202020204" pitchFamily="34" charset="0"/>
              <a:buChar char="•"/>
            </a:pPr>
            <a:r>
              <a:rPr lang="en-US" sz="2800"/>
              <a:t>Know their skills and level of capacity.</a:t>
            </a:r>
          </a:p>
          <a:p>
            <a:pPr marL="742950" lvl="1" indent="-285750">
              <a:buFont typeface="Arial" panose="020B0604020202020204" pitchFamily="34" charset="0"/>
              <a:buChar char="•"/>
            </a:pPr>
            <a:r>
              <a:rPr lang="en-US" sz="2800"/>
              <a:t>Just because they are willing to do it all, doesn’t mean that they should. </a:t>
            </a:r>
          </a:p>
          <a:p>
            <a:pPr marL="285750" indent="-285750">
              <a:buFont typeface="Arial" panose="020B0604020202020204" pitchFamily="34" charset="0"/>
              <a:buChar char="•"/>
            </a:pPr>
            <a:r>
              <a:rPr lang="en-US" sz="3200" b="1"/>
              <a:t>Advocate for funding:</a:t>
            </a:r>
          </a:p>
          <a:p>
            <a:pPr marL="742950" lvl="1" indent="-285750">
              <a:buFont typeface="Arial" panose="020B0604020202020204" pitchFamily="34" charset="0"/>
              <a:buChar char="•"/>
            </a:pPr>
            <a:r>
              <a:rPr lang="en-US" sz="2800"/>
              <a:t>Support the skills they are missing</a:t>
            </a:r>
          </a:p>
          <a:p>
            <a:endParaRPr lang="en-US" sz="3200" b="1"/>
          </a:p>
        </p:txBody>
      </p:sp>
    </p:spTree>
    <p:extLst>
      <p:ext uri="{BB962C8B-B14F-4D97-AF65-F5344CB8AC3E}">
        <p14:creationId xmlns:p14="http://schemas.microsoft.com/office/powerpoint/2010/main" val="1868771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0" y="461438"/>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35206" y="1104900"/>
            <a:ext cx="12837994" cy="830997"/>
          </a:xfrm>
          <a:prstGeom prst="rect">
            <a:avLst/>
          </a:prstGeom>
          <a:noFill/>
        </p:spPr>
        <p:txBody>
          <a:bodyPr wrap="square" lIns="91440" tIns="45720" rIns="91440" bIns="45720" rtlCol="0" anchor="t">
            <a:spAutoFit/>
          </a:bodyPr>
          <a:lstStyle/>
          <a:p>
            <a:r>
              <a:rPr lang="en-US" sz="4800">
                <a:latin typeface="+mj-lt"/>
              </a:rPr>
              <a:t>We Encourage you to be Curious:</a:t>
            </a:r>
          </a:p>
        </p:txBody>
      </p:sp>
      <p:graphicFrame>
        <p:nvGraphicFramePr>
          <p:cNvPr id="7" name="Table 7">
            <a:extLst>
              <a:ext uri="{FF2B5EF4-FFF2-40B4-BE49-F238E27FC236}">
                <a16:creationId xmlns:a16="http://schemas.microsoft.com/office/drawing/2014/main" id="{39760FA3-121D-4C31-8877-7ADC846C8137}"/>
              </a:ext>
            </a:extLst>
          </p:cNvPr>
          <p:cNvGraphicFramePr>
            <a:graphicFrameLocks noGrp="1"/>
          </p:cNvGraphicFramePr>
          <p:nvPr>
            <p:extLst>
              <p:ext uri="{D42A27DB-BD31-4B8C-83A1-F6EECF244321}">
                <p14:modId xmlns:p14="http://schemas.microsoft.com/office/powerpoint/2010/main" val="1156663818"/>
              </p:ext>
            </p:extLst>
          </p:nvPr>
        </p:nvGraphicFramePr>
        <p:xfrm>
          <a:off x="1158658" y="2082452"/>
          <a:ext cx="15971326" cy="5394960"/>
        </p:xfrm>
        <a:graphic>
          <a:graphicData uri="http://schemas.openxmlformats.org/drawingml/2006/table">
            <a:tbl>
              <a:tblPr firstRow="1" bandRow="1">
                <a:tableStyleId>{5C22544A-7EE6-4342-B048-85BDC9FD1C3A}</a:tableStyleId>
              </a:tblPr>
              <a:tblGrid>
                <a:gridCol w="7985663">
                  <a:extLst>
                    <a:ext uri="{9D8B030D-6E8A-4147-A177-3AD203B41FA5}">
                      <a16:colId xmlns:a16="http://schemas.microsoft.com/office/drawing/2014/main" val="2535670379"/>
                    </a:ext>
                  </a:extLst>
                </a:gridCol>
                <a:gridCol w="7985663">
                  <a:extLst>
                    <a:ext uri="{9D8B030D-6E8A-4147-A177-3AD203B41FA5}">
                      <a16:colId xmlns:a16="http://schemas.microsoft.com/office/drawing/2014/main" val="3642373189"/>
                    </a:ext>
                  </a:extLst>
                </a:gridCol>
              </a:tblGrid>
              <a:tr h="501041">
                <a:tc>
                  <a:txBody>
                    <a:bodyPr/>
                    <a:lstStyle/>
                    <a:p>
                      <a:r>
                        <a:rPr lang="en-US" sz="3200"/>
                        <a:t>HMIS Administrators:</a:t>
                      </a:r>
                    </a:p>
                  </a:txBody>
                  <a:tcPr/>
                </a:tc>
                <a:tc>
                  <a:txBody>
                    <a:bodyPr/>
                    <a:lstStyle/>
                    <a:p>
                      <a:r>
                        <a:rPr lang="en-US" sz="3200"/>
                        <a:t>End Users &amp; Stakeholders</a:t>
                      </a:r>
                    </a:p>
                  </a:txBody>
                  <a:tcPr/>
                </a:tc>
                <a:extLst>
                  <a:ext uri="{0D108BD9-81ED-4DB2-BD59-A6C34878D82A}">
                    <a16:rowId xmlns:a16="http://schemas.microsoft.com/office/drawing/2014/main" val="3073456523"/>
                  </a:ext>
                </a:extLst>
              </a:tr>
              <a:tr h="370840">
                <a:tc>
                  <a:txBody>
                    <a:bodyPr/>
                    <a:lstStyle/>
                    <a:p>
                      <a:r>
                        <a:rPr lang="en-US" sz="2800"/>
                        <a:t>Know the story you are trying to tell</a:t>
                      </a:r>
                    </a:p>
                  </a:txBody>
                  <a:tcPr/>
                </a:tc>
                <a:tc>
                  <a:txBody>
                    <a:bodyPr/>
                    <a:lstStyle/>
                    <a:p>
                      <a:r>
                        <a:rPr lang="en-US" sz="2800"/>
                        <a:t>If you aren't aware, ask what story is being told</a:t>
                      </a:r>
                    </a:p>
                  </a:txBody>
                  <a:tcPr/>
                </a:tc>
                <a:extLst>
                  <a:ext uri="{0D108BD9-81ED-4DB2-BD59-A6C34878D82A}">
                    <a16:rowId xmlns:a16="http://schemas.microsoft.com/office/drawing/2014/main" val="3024446411"/>
                  </a:ext>
                </a:extLst>
              </a:tr>
              <a:tr h="370840">
                <a:tc>
                  <a:txBody>
                    <a:bodyPr/>
                    <a:lstStyle/>
                    <a:p>
                      <a:r>
                        <a:rPr lang="en-US" sz="2800"/>
                        <a:t>Know the data being presented and how you are presenting it</a:t>
                      </a:r>
                    </a:p>
                  </a:txBody>
                  <a:tcPr/>
                </a:tc>
                <a:tc>
                  <a:txBody>
                    <a:bodyPr/>
                    <a:lstStyle/>
                    <a:p>
                      <a:r>
                        <a:rPr lang="en-US" sz="2800"/>
                        <a:t>Ask what data is being presented and how it was gathered</a:t>
                      </a:r>
                    </a:p>
                  </a:txBody>
                  <a:tcPr/>
                </a:tc>
                <a:extLst>
                  <a:ext uri="{0D108BD9-81ED-4DB2-BD59-A6C34878D82A}">
                    <a16:rowId xmlns:a16="http://schemas.microsoft.com/office/drawing/2014/main" val="1595724661"/>
                  </a:ext>
                </a:extLst>
              </a:tr>
              <a:tr h="370840">
                <a:tc>
                  <a:txBody>
                    <a:bodyPr/>
                    <a:lstStyle/>
                    <a:p>
                      <a:r>
                        <a:rPr lang="en-US" sz="2800"/>
                        <a:t>Know the agenda behind the information being presented</a:t>
                      </a:r>
                    </a:p>
                  </a:txBody>
                  <a:tcPr/>
                </a:tc>
                <a:tc>
                  <a:txBody>
                    <a:bodyPr/>
                    <a:lstStyle/>
                    <a:p>
                      <a:r>
                        <a:rPr lang="en-US" sz="2800"/>
                        <a:t>Notice the visualization and they story they depict</a:t>
                      </a:r>
                    </a:p>
                  </a:txBody>
                  <a:tcPr/>
                </a:tc>
                <a:extLst>
                  <a:ext uri="{0D108BD9-81ED-4DB2-BD59-A6C34878D82A}">
                    <a16:rowId xmlns:a16="http://schemas.microsoft.com/office/drawing/2014/main" val="77683543"/>
                  </a:ext>
                </a:extLst>
              </a:tr>
              <a:tr h="370840">
                <a:tc>
                  <a:txBody>
                    <a:bodyPr/>
                    <a:lstStyle/>
                    <a:p>
                      <a:r>
                        <a:rPr lang="en-US" sz="2800"/>
                        <a:t>Ask yourself, do I trust the data being presented</a:t>
                      </a:r>
                    </a:p>
                  </a:txBody>
                  <a:tcPr/>
                </a:tc>
                <a:tc>
                  <a:txBody>
                    <a:bodyPr/>
                    <a:lstStyle/>
                    <a:p>
                      <a:r>
                        <a:rPr lang="en-US" sz="2800"/>
                        <a:t>Ask yourself, do I trust the data being presented</a:t>
                      </a:r>
                    </a:p>
                  </a:txBody>
                  <a:tcPr/>
                </a:tc>
                <a:extLst>
                  <a:ext uri="{0D108BD9-81ED-4DB2-BD59-A6C34878D82A}">
                    <a16:rowId xmlns:a16="http://schemas.microsoft.com/office/drawing/2014/main" val="4037076790"/>
                  </a:ext>
                </a:extLst>
              </a:tr>
              <a:tr h="370839">
                <a:tc>
                  <a:txBody>
                    <a:bodyPr/>
                    <a:lstStyle/>
                    <a:p>
                      <a:pPr lvl="0">
                        <a:buNone/>
                      </a:pPr>
                      <a:r>
                        <a:rPr lang="en-US" sz="2800"/>
                        <a:t>Ask yourself, will this data help other make decisions</a:t>
                      </a:r>
                    </a:p>
                  </a:txBody>
                  <a:tcPr/>
                </a:tc>
                <a:tc>
                  <a:txBody>
                    <a:bodyPr/>
                    <a:lstStyle/>
                    <a:p>
                      <a:pPr lvl="0">
                        <a:buNone/>
                      </a:pPr>
                      <a:r>
                        <a:rPr lang="en-US" sz="2800"/>
                        <a:t>Ask yourself, how does this data impact decisions I'm making</a:t>
                      </a:r>
                    </a:p>
                  </a:txBody>
                  <a:tcPr/>
                </a:tc>
                <a:extLst>
                  <a:ext uri="{0D108BD9-81ED-4DB2-BD59-A6C34878D82A}">
                    <a16:rowId xmlns:a16="http://schemas.microsoft.com/office/drawing/2014/main" val="4132817812"/>
                  </a:ext>
                </a:extLst>
              </a:tr>
              <a:tr h="370838">
                <a:tc>
                  <a:txBody>
                    <a:bodyPr/>
                    <a:lstStyle/>
                    <a:p>
                      <a:pPr lvl="0">
                        <a:buNone/>
                      </a:pPr>
                      <a:r>
                        <a:rPr lang="en-US" sz="2800"/>
                        <a:t>Ask yourself, am I bias to any information being presented</a:t>
                      </a:r>
                    </a:p>
                  </a:txBody>
                  <a:tcPr/>
                </a:tc>
                <a:tc>
                  <a:txBody>
                    <a:bodyPr/>
                    <a:lstStyle/>
                    <a:p>
                      <a:pPr lvl="0">
                        <a:buNone/>
                      </a:pPr>
                      <a:r>
                        <a:rPr lang="en-US" sz="2800"/>
                        <a:t>Be vocal and inform what you would like to see (what you did or didn't understand)</a:t>
                      </a:r>
                    </a:p>
                  </a:txBody>
                  <a:tcPr/>
                </a:tc>
                <a:extLst>
                  <a:ext uri="{0D108BD9-81ED-4DB2-BD59-A6C34878D82A}">
                    <a16:rowId xmlns:a16="http://schemas.microsoft.com/office/drawing/2014/main" val="324871012"/>
                  </a:ext>
                </a:extLst>
              </a:tr>
            </a:tbl>
          </a:graphicData>
        </a:graphic>
      </p:graphicFrame>
    </p:spTree>
    <p:extLst>
      <p:ext uri="{BB962C8B-B14F-4D97-AF65-F5344CB8AC3E}">
        <p14:creationId xmlns:p14="http://schemas.microsoft.com/office/powerpoint/2010/main" val="1725105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74" t="3281" r="8637"/>
          <a:stretch>
            <a:fillRect/>
          </a:stretch>
        </p:blipFill>
        <p:spPr>
          <a:xfrm>
            <a:off x="10915533" y="7709421"/>
            <a:ext cx="7372467" cy="2577579"/>
          </a:xfrm>
          <a:prstGeom prst="rect">
            <a:avLst/>
          </a:prstGeom>
        </p:spPr>
      </p:pic>
      <p:pic>
        <p:nvPicPr>
          <p:cNvPr id="4" name="Picture 4"/>
          <p:cNvPicPr>
            <a:picLocks noChangeAspect="1"/>
          </p:cNvPicPr>
          <p:nvPr/>
        </p:nvPicPr>
        <p:blipFill>
          <a:blip r:embed="rId3"/>
          <a:srcRect t="20343" b="9705"/>
          <a:stretch>
            <a:fillRect/>
          </a:stretch>
        </p:blipFill>
        <p:spPr>
          <a:xfrm>
            <a:off x="10867908" y="0"/>
            <a:ext cx="7420092" cy="7785621"/>
          </a:xfrm>
          <a:prstGeom prst="rect">
            <a:avLst/>
          </a:prstGeom>
        </p:spPr>
      </p:pic>
      <p:sp>
        <p:nvSpPr>
          <p:cNvPr id="5" name="AutoShape 5"/>
          <p:cNvSpPr/>
          <p:nvPr/>
        </p:nvSpPr>
        <p:spPr>
          <a:xfrm rot="-5400000">
            <a:off x="5772033" y="5095875"/>
            <a:ext cx="10287000" cy="0"/>
          </a:xfrm>
          <a:prstGeom prst="line">
            <a:avLst/>
          </a:prstGeom>
          <a:ln w="95250" cap="flat">
            <a:solidFill>
              <a:srgbClr val="393B3D"/>
            </a:solidFill>
            <a:prstDash val="solid"/>
            <a:headEnd type="none" w="sm" len="sm"/>
            <a:tailEnd type="none" w="sm" len="sm"/>
          </a:ln>
        </p:spPr>
      </p:sp>
      <p:pic>
        <p:nvPicPr>
          <p:cNvPr id="6" name="Graphic 5" descr="Questions with solid fill">
            <a:extLst>
              <a:ext uri="{FF2B5EF4-FFF2-40B4-BE49-F238E27FC236}">
                <a16:creationId xmlns:a16="http://schemas.microsoft.com/office/drawing/2014/main" id="{3B105F51-A6B2-49AE-86B2-10777C58D7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85788" y="2913131"/>
            <a:ext cx="3657600" cy="3657600"/>
          </a:xfrm>
          <a:prstGeom prst="rect">
            <a:avLst/>
          </a:prstGeom>
        </p:spPr>
      </p:pic>
      <p:sp>
        <p:nvSpPr>
          <p:cNvPr id="7" name="TextBox 6">
            <a:extLst>
              <a:ext uri="{FF2B5EF4-FFF2-40B4-BE49-F238E27FC236}">
                <a16:creationId xmlns:a16="http://schemas.microsoft.com/office/drawing/2014/main" id="{7B637BFB-1B78-49DE-8AC4-3C565EE80283}"/>
              </a:ext>
            </a:extLst>
          </p:cNvPr>
          <p:cNvSpPr txBox="1"/>
          <p:nvPr/>
        </p:nvSpPr>
        <p:spPr>
          <a:xfrm>
            <a:off x="4243388" y="4312503"/>
            <a:ext cx="7467600" cy="830997"/>
          </a:xfrm>
          <a:prstGeom prst="rect">
            <a:avLst/>
          </a:prstGeom>
          <a:noFill/>
        </p:spPr>
        <p:txBody>
          <a:bodyPr wrap="square" rtlCol="0">
            <a:spAutoFit/>
          </a:bodyPr>
          <a:lstStyle/>
          <a:p>
            <a:r>
              <a:rPr lang="en-US" sz="4800">
                <a:latin typeface="+mj-lt"/>
              </a:rPr>
              <a:t>Questions &amp; Answers</a:t>
            </a:r>
          </a:p>
        </p:txBody>
      </p:sp>
    </p:spTree>
    <p:extLst>
      <p:ext uri="{BB962C8B-B14F-4D97-AF65-F5344CB8AC3E}">
        <p14:creationId xmlns:p14="http://schemas.microsoft.com/office/powerpoint/2010/main" val="1179622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74" t="3281" r="8637"/>
          <a:stretch>
            <a:fillRect/>
          </a:stretch>
        </p:blipFill>
        <p:spPr>
          <a:xfrm>
            <a:off x="10915533" y="7709421"/>
            <a:ext cx="7372467" cy="2577579"/>
          </a:xfrm>
          <a:prstGeom prst="rect">
            <a:avLst/>
          </a:prstGeom>
        </p:spPr>
      </p:pic>
      <p:pic>
        <p:nvPicPr>
          <p:cNvPr id="4" name="Picture 4"/>
          <p:cNvPicPr>
            <a:picLocks noChangeAspect="1"/>
          </p:cNvPicPr>
          <p:nvPr/>
        </p:nvPicPr>
        <p:blipFill>
          <a:blip r:embed="rId3"/>
          <a:srcRect t="20343" b="9705"/>
          <a:stretch>
            <a:fillRect/>
          </a:stretch>
        </p:blipFill>
        <p:spPr>
          <a:xfrm>
            <a:off x="10867908" y="0"/>
            <a:ext cx="7420092" cy="7785621"/>
          </a:xfrm>
          <a:prstGeom prst="rect">
            <a:avLst/>
          </a:prstGeom>
        </p:spPr>
      </p:pic>
      <p:sp>
        <p:nvSpPr>
          <p:cNvPr id="5" name="AutoShape 5"/>
          <p:cNvSpPr/>
          <p:nvPr/>
        </p:nvSpPr>
        <p:spPr>
          <a:xfrm rot="-5400000">
            <a:off x="5772033" y="5095875"/>
            <a:ext cx="10287000" cy="0"/>
          </a:xfrm>
          <a:prstGeom prst="line">
            <a:avLst/>
          </a:prstGeom>
          <a:ln w="95250" cap="flat">
            <a:solidFill>
              <a:srgbClr val="393B3D"/>
            </a:solidFill>
            <a:prstDash val="solid"/>
            <a:headEnd type="none" w="sm" len="sm"/>
            <a:tailEnd type="none" w="sm" len="sm"/>
          </a:ln>
        </p:spPr>
      </p:sp>
      <p:pic>
        <p:nvPicPr>
          <p:cNvPr id="6" name="Graphic 5" descr="Books with solid fill">
            <a:extLst>
              <a:ext uri="{FF2B5EF4-FFF2-40B4-BE49-F238E27FC236}">
                <a16:creationId xmlns:a16="http://schemas.microsoft.com/office/drawing/2014/main" id="{3B105F51-A6B2-49AE-86B2-10777C58D7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85788" y="2913131"/>
            <a:ext cx="3657600" cy="3657600"/>
          </a:xfrm>
          <a:prstGeom prst="rect">
            <a:avLst/>
          </a:prstGeom>
        </p:spPr>
      </p:pic>
      <p:sp>
        <p:nvSpPr>
          <p:cNvPr id="7" name="TextBox 6">
            <a:extLst>
              <a:ext uri="{FF2B5EF4-FFF2-40B4-BE49-F238E27FC236}">
                <a16:creationId xmlns:a16="http://schemas.microsoft.com/office/drawing/2014/main" id="{7B637BFB-1B78-49DE-8AC4-3C565EE80283}"/>
              </a:ext>
            </a:extLst>
          </p:cNvPr>
          <p:cNvSpPr txBox="1"/>
          <p:nvPr/>
        </p:nvSpPr>
        <p:spPr>
          <a:xfrm>
            <a:off x="4259310" y="4312503"/>
            <a:ext cx="7467600" cy="830997"/>
          </a:xfrm>
          <a:prstGeom prst="rect">
            <a:avLst/>
          </a:prstGeom>
          <a:noFill/>
        </p:spPr>
        <p:txBody>
          <a:bodyPr wrap="square" rtlCol="0">
            <a:spAutoFit/>
          </a:bodyPr>
          <a:lstStyle/>
          <a:p>
            <a:r>
              <a:rPr lang="en-US" sz="4800">
                <a:latin typeface="+mj-lt"/>
              </a:rPr>
              <a:t>Resources</a:t>
            </a:r>
          </a:p>
        </p:txBody>
      </p:sp>
    </p:spTree>
    <p:extLst>
      <p:ext uri="{BB962C8B-B14F-4D97-AF65-F5344CB8AC3E}">
        <p14:creationId xmlns:p14="http://schemas.microsoft.com/office/powerpoint/2010/main" val="21320621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461438"/>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35206" y="1104900"/>
            <a:ext cx="12837994" cy="830997"/>
          </a:xfrm>
          <a:prstGeom prst="rect">
            <a:avLst/>
          </a:prstGeom>
          <a:noFill/>
        </p:spPr>
        <p:txBody>
          <a:bodyPr wrap="square" rtlCol="0">
            <a:spAutoFit/>
          </a:bodyPr>
          <a:lstStyle/>
          <a:p>
            <a:r>
              <a:rPr lang="en-US" sz="4800">
                <a:latin typeface="+mj-lt"/>
              </a:rPr>
              <a:t>We all need all the help we can get!</a:t>
            </a:r>
          </a:p>
        </p:txBody>
      </p:sp>
      <p:sp>
        <p:nvSpPr>
          <p:cNvPr id="9" name="TextBox 8">
            <a:extLst>
              <a:ext uri="{FF2B5EF4-FFF2-40B4-BE49-F238E27FC236}">
                <a16:creationId xmlns:a16="http://schemas.microsoft.com/office/drawing/2014/main" id="{36A4691F-BDE6-403D-B432-BC15EF9A4621}"/>
              </a:ext>
            </a:extLst>
          </p:cNvPr>
          <p:cNvSpPr txBox="1"/>
          <p:nvPr/>
        </p:nvSpPr>
        <p:spPr>
          <a:xfrm>
            <a:off x="1335206" y="2528552"/>
            <a:ext cx="10820400" cy="4524315"/>
          </a:xfrm>
          <a:prstGeom prst="rect">
            <a:avLst/>
          </a:prstGeom>
          <a:noFill/>
        </p:spPr>
        <p:txBody>
          <a:bodyPr wrap="square" rtlCol="0">
            <a:spAutoFit/>
          </a:bodyPr>
          <a:lstStyle/>
          <a:p>
            <a:pPr marL="285750" indent="-285750">
              <a:buFont typeface="Arial" panose="020B0604020202020204" pitchFamily="34" charset="0"/>
              <a:buChar char="•"/>
            </a:pPr>
            <a:r>
              <a:rPr lang="en-US" sz="3200">
                <a:hlinkClick r:id="rId4"/>
              </a:rPr>
              <a:t>HMIS Data Exchange Resources</a:t>
            </a:r>
            <a:endParaRPr lang="en-US" sz="3200"/>
          </a:p>
          <a:p>
            <a:pPr marL="285750" indent="-285750">
              <a:buFont typeface="Arial" panose="020B0604020202020204" pitchFamily="34" charset="0"/>
              <a:buChar char="•"/>
            </a:pPr>
            <a:r>
              <a:rPr lang="en-US" sz="3200">
                <a:hlinkClick r:id="rId5"/>
              </a:rPr>
              <a:t>HMIS Standard Reporting Terminology Glossary</a:t>
            </a:r>
            <a:endParaRPr lang="en-US" sz="3200"/>
          </a:p>
          <a:p>
            <a:pPr marL="285750" indent="-285750">
              <a:buFont typeface="Arial" panose="020B0604020202020204" pitchFamily="34" charset="0"/>
              <a:buChar char="•"/>
            </a:pPr>
            <a:r>
              <a:rPr lang="en-US" sz="3200">
                <a:hlinkClick r:id="rId5"/>
              </a:rPr>
              <a:t>FY 2022 HMIS Data Standards</a:t>
            </a:r>
            <a:endParaRPr lang="en-US" sz="3200"/>
          </a:p>
          <a:p>
            <a:pPr marL="285750" indent="-285750">
              <a:buFont typeface="Arial" panose="020B0604020202020204" pitchFamily="34" charset="0"/>
              <a:buChar char="•"/>
            </a:pPr>
            <a:r>
              <a:rPr lang="en-US" sz="3200">
                <a:hlinkClick r:id="rId6"/>
              </a:rPr>
              <a:t>HMIS Data Standards</a:t>
            </a:r>
            <a:endParaRPr lang="en-US" sz="3200"/>
          </a:p>
          <a:p>
            <a:pPr marL="285750" indent="-285750">
              <a:buFont typeface="Arial" panose="020B0604020202020204" pitchFamily="34" charset="0"/>
              <a:buChar char="•"/>
            </a:pPr>
            <a:r>
              <a:rPr lang="en-US" sz="3200">
                <a:hlinkClick r:id="rId7"/>
              </a:rPr>
              <a:t>CoC Alliance</a:t>
            </a:r>
            <a:endParaRPr lang="en-US" sz="3200"/>
          </a:p>
          <a:p>
            <a:pPr marL="285750" indent="-285750">
              <a:buFont typeface="Arial" panose="020B0604020202020204" pitchFamily="34" charset="0"/>
              <a:buChar char="•"/>
            </a:pPr>
            <a:r>
              <a:rPr lang="en-US" sz="3200">
                <a:hlinkClick r:id="rId8"/>
              </a:rPr>
              <a:t>Subscribe to HUD mailing lists (HMIS!!!)</a:t>
            </a:r>
            <a:endParaRPr lang="en-US" sz="3200"/>
          </a:p>
          <a:p>
            <a:pPr marL="285750" indent="-285750">
              <a:buFont typeface="Arial" panose="020B0604020202020204" pitchFamily="34" charset="0"/>
              <a:buChar char="•"/>
            </a:pPr>
            <a:r>
              <a:rPr lang="en-US" sz="3200">
                <a:hlinkClick r:id="rId9"/>
              </a:rPr>
              <a:t>HDX</a:t>
            </a:r>
            <a:r>
              <a:rPr lang="en-US" sz="3200"/>
              <a:t>, </a:t>
            </a:r>
            <a:r>
              <a:rPr lang="en-US" sz="3200">
                <a:hlinkClick r:id="rId10"/>
              </a:rPr>
              <a:t>HDX 2.0</a:t>
            </a:r>
            <a:r>
              <a:rPr lang="en-US" sz="3200"/>
              <a:t>, </a:t>
            </a:r>
            <a:r>
              <a:rPr lang="en-US" sz="3200">
                <a:hlinkClick r:id="rId11"/>
              </a:rPr>
              <a:t>SAGE</a:t>
            </a:r>
            <a:r>
              <a:rPr lang="en-US" sz="3200"/>
              <a:t>, </a:t>
            </a:r>
            <a:r>
              <a:rPr lang="en-US" sz="3200">
                <a:hlinkClick r:id="rId12"/>
              </a:rPr>
              <a:t>eSnaps</a:t>
            </a:r>
            <a:endParaRPr lang="en-US" sz="3200"/>
          </a:p>
          <a:p>
            <a:pPr marL="285750" indent="-285750">
              <a:buFont typeface="Arial" panose="020B0604020202020204" pitchFamily="34" charset="0"/>
              <a:buChar char="•"/>
            </a:pPr>
            <a:r>
              <a:rPr lang="en-US" sz="3200">
                <a:hlinkClick r:id="rId13"/>
              </a:rPr>
              <a:t>HMIS Lead Series</a:t>
            </a:r>
            <a:endParaRPr lang="en-US" sz="3200"/>
          </a:p>
          <a:p>
            <a:pPr marL="285750" indent="-285750">
              <a:buFont typeface="Arial" panose="020B0604020202020204" pitchFamily="34" charset="0"/>
              <a:buChar char="•"/>
            </a:pPr>
            <a:r>
              <a:rPr lang="en-US" sz="3200"/>
              <a:t>Join vendor specific support groups!</a:t>
            </a:r>
          </a:p>
        </p:txBody>
      </p:sp>
    </p:spTree>
    <p:extLst>
      <p:ext uri="{BB962C8B-B14F-4D97-AF65-F5344CB8AC3E}">
        <p14:creationId xmlns:p14="http://schemas.microsoft.com/office/powerpoint/2010/main" val="3064430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513594"/>
            <a:chOff x="0" y="0"/>
            <a:chExt cx="6186311" cy="512006"/>
          </a:xfrm>
        </p:grpSpPr>
        <p:sp>
          <p:nvSpPr>
            <p:cNvPr id="3" name="Freeform 3"/>
            <p:cNvSpPr/>
            <p:nvPr/>
          </p:nvSpPr>
          <p:spPr>
            <a:xfrm>
              <a:off x="0" y="0"/>
              <a:ext cx="6186311" cy="512006"/>
            </a:xfrm>
            <a:custGeom>
              <a:avLst/>
              <a:gdLst/>
              <a:ahLst/>
              <a:cxnLst/>
              <a:rect l="l" t="t" r="r" b="b"/>
              <a:pathLst>
                <a:path w="6186311" h="512006">
                  <a:moveTo>
                    <a:pt x="0" y="0"/>
                  </a:moveTo>
                  <a:lnTo>
                    <a:pt x="6186311" y="0"/>
                  </a:lnTo>
                  <a:lnTo>
                    <a:pt x="6186311" y="512006"/>
                  </a:lnTo>
                  <a:lnTo>
                    <a:pt x="0" y="512006"/>
                  </a:lnTo>
                  <a:close/>
                </a:path>
              </a:pathLst>
            </a:custGeom>
            <a:solidFill>
              <a:srgbClr val="DA975D"/>
            </a:solidFill>
          </p:spPr>
          <p:txBody>
            <a:bodyPr/>
            <a:lstStyle/>
            <a:p>
              <a:endParaRPr lang="en-US"/>
            </a:p>
          </p:txBody>
        </p:sp>
      </p:grpSp>
      <p:sp>
        <p:nvSpPr>
          <p:cNvPr id="4" name="AutoShape 4"/>
          <p:cNvSpPr/>
          <p:nvPr/>
        </p:nvSpPr>
        <p:spPr>
          <a:xfrm>
            <a:off x="-97" y="1513594"/>
            <a:ext cx="11733396" cy="0"/>
          </a:xfrm>
          <a:prstGeom prst="line">
            <a:avLst/>
          </a:prstGeom>
          <a:ln w="95250" cap="flat">
            <a:solidFill>
              <a:srgbClr val="393B3D"/>
            </a:solidFill>
            <a:prstDash val="solid"/>
            <a:headEnd type="none" w="sm" len="sm"/>
            <a:tailEnd type="none" w="sm" len="sm"/>
          </a:ln>
        </p:spPr>
      </p:sp>
      <p:grpSp>
        <p:nvGrpSpPr>
          <p:cNvPr id="5" name="Group 5"/>
          <p:cNvGrpSpPr/>
          <p:nvPr/>
        </p:nvGrpSpPr>
        <p:grpSpPr>
          <a:xfrm>
            <a:off x="11733299" y="0"/>
            <a:ext cx="6554701" cy="10287000"/>
            <a:chOff x="0" y="0"/>
            <a:chExt cx="8739601" cy="13716000"/>
          </a:xfrm>
        </p:grpSpPr>
        <p:pic>
          <p:nvPicPr>
            <p:cNvPr id="6" name="Picture 6"/>
            <p:cNvPicPr>
              <a:picLocks noChangeAspect="1"/>
            </p:cNvPicPr>
            <p:nvPr/>
          </p:nvPicPr>
          <p:blipFill>
            <a:blip r:embed="rId2"/>
            <a:srcRect l="7521" r="7521"/>
            <a:stretch>
              <a:fillRect/>
            </a:stretch>
          </p:blipFill>
          <p:spPr>
            <a:xfrm>
              <a:off x="0" y="0"/>
              <a:ext cx="8739601" cy="6858000"/>
            </a:xfrm>
            <a:prstGeom prst="rect">
              <a:avLst/>
            </a:prstGeom>
          </p:spPr>
        </p:pic>
        <p:pic>
          <p:nvPicPr>
            <p:cNvPr id="7" name="Picture 7"/>
            <p:cNvPicPr>
              <a:picLocks noChangeAspect="1"/>
            </p:cNvPicPr>
            <p:nvPr/>
          </p:nvPicPr>
          <p:blipFill>
            <a:blip r:embed="rId3"/>
            <a:srcRect l="7521" r="7521"/>
            <a:stretch>
              <a:fillRect/>
            </a:stretch>
          </p:blipFill>
          <p:spPr>
            <a:xfrm>
              <a:off x="0" y="6858000"/>
              <a:ext cx="8739601" cy="6858000"/>
            </a:xfrm>
            <a:prstGeom prst="rect">
              <a:avLst/>
            </a:prstGeom>
          </p:spPr>
        </p:pic>
      </p:grpSp>
      <p:pic>
        <p:nvPicPr>
          <p:cNvPr id="8" name="Picture 8"/>
          <p:cNvPicPr>
            <a:picLocks noChangeAspect="1"/>
          </p:cNvPicPr>
          <p:nvPr/>
        </p:nvPicPr>
        <p:blipFill>
          <a:blip r:embed="rId4"/>
          <a:srcRect l="11988" t="6140" r="6916" b="6140"/>
          <a:stretch>
            <a:fillRect/>
          </a:stretch>
        </p:blipFill>
        <p:spPr>
          <a:xfrm>
            <a:off x="11733299" y="5143500"/>
            <a:ext cx="6554701" cy="2029555"/>
          </a:xfrm>
          <a:prstGeom prst="rect">
            <a:avLst/>
          </a:prstGeom>
        </p:spPr>
      </p:pic>
      <p:sp>
        <p:nvSpPr>
          <p:cNvPr id="10" name="AutoShape 10"/>
          <p:cNvSpPr/>
          <p:nvPr/>
        </p:nvSpPr>
        <p:spPr>
          <a:xfrm rot="-5400000">
            <a:off x="6583131" y="5135331"/>
            <a:ext cx="10287000" cy="16337"/>
          </a:xfrm>
          <a:prstGeom prst="line">
            <a:avLst/>
          </a:prstGeom>
          <a:ln w="95250" cap="flat">
            <a:solidFill>
              <a:srgbClr val="393B3D"/>
            </a:solidFill>
            <a:prstDash val="solid"/>
            <a:headEnd type="none" w="sm" len="sm"/>
            <a:tailEnd type="none" w="sm" len="sm"/>
          </a:ln>
        </p:spPr>
      </p:sp>
      <p:pic>
        <p:nvPicPr>
          <p:cNvPr id="1030" name="Picture 6">
            <a:extLst>
              <a:ext uri="{FF2B5EF4-FFF2-40B4-BE49-F238E27FC236}">
                <a16:creationId xmlns:a16="http://schemas.microsoft.com/office/drawing/2014/main" id="{48AFE33A-0BFC-40AE-82E9-6C55E83291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404668"/>
            <a:ext cx="2590800" cy="24956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4D068F6-3897-45FA-AE0E-47261B43C1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6819900"/>
            <a:ext cx="2590800" cy="26018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704863A-E554-49D5-B741-2BF1D487B1E1}"/>
              </a:ext>
            </a:extLst>
          </p:cNvPr>
          <p:cNvSpPr txBox="1"/>
          <p:nvPr/>
        </p:nvSpPr>
        <p:spPr>
          <a:xfrm>
            <a:off x="3437282" y="2065255"/>
            <a:ext cx="4555662" cy="830997"/>
          </a:xfrm>
          <a:prstGeom prst="rect">
            <a:avLst/>
          </a:prstGeom>
          <a:noFill/>
        </p:spPr>
        <p:txBody>
          <a:bodyPr wrap="square" rtlCol="0">
            <a:spAutoFit/>
          </a:bodyPr>
          <a:lstStyle/>
          <a:p>
            <a:pPr algn="ctr"/>
            <a:r>
              <a:rPr lang="en-US" sz="4800">
                <a:latin typeface="+mj-lt"/>
              </a:rPr>
              <a:t>THANK YOU!</a:t>
            </a:r>
          </a:p>
        </p:txBody>
      </p:sp>
      <p:sp>
        <p:nvSpPr>
          <p:cNvPr id="16" name="TextBox 15">
            <a:extLst>
              <a:ext uri="{FF2B5EF4-FFF2-40B4-BE49-F238E27FC236}">
                <a16:creationId xmlns:a16="http://schemas.microsoft.com/office/drawing/2014/main" id="{ACA5FA27-46D6-4CFE-9E48-0D64734D91AE}"/>
              </a:ext>
            </a:extLst>
          </p:cNvPr>
          <p:cNvSpPr txBox="1"/>
          <p:nvPr/>
        </p:nvSpPr>
        <p:spPr>
          <a:xfrm>
            <a:off x="4572000" y="4000425"/>
            <a:ext cx="5943600" cy="369332"/>
          </a:xfrm>
          <a:prstGeom prst="rect">
            <a:avLst/>
          </a:prstGeom>
          <a:noFill/>
        </p:spPr>
        <p:txBody>
          <a:bodyPr wrap="square">
            <a:spAutoFit/>
          </a:bodyPr>
          <a:lstStyle/>
          <a:p>
            <a:r>
              <a:rPr lang="en-US" b="1" i="0" u="none" strike="noStrike">
                <a:solidFill>
                  <a:srgbClr val="000000"/>
                </a:solidFill>
                <a:effectLst/>
                <a:latin typeface="Century Gothic" panose="020B0502020202020204" pitchFamily="34" charset="0"/>
              </a:rPr>
              <a:t>Brittany.Coronado@InformedByDataLLC.com</a:t>
            </a:r>
            <a:r>
              <a:rPr lang="en-US" b="0" i="0">
                <a:solidFill>
                  <a:srgbClr val="000000"/>
                </a:solidFill>
                <a:effectLst/>
                <a:latin typeface="Century Gothic" panose="020B0502020202020204" pitchFamily="34" charset="0"/>
              </a:rPr>
              <a:t>​</a:t>
            </a:r>
            <a:r>
              <a:rPr lang="en-US" b="0" i="0">
                <a:solidFill>
                  <a:srgbClr val="000000"/>
                </a:solidFill>
                <a:effectLst/>
                <a:latin typeface="Times New Roman" panose="02020603050405020304" pitchFamily="18" charset="0"/>
              </a:rPr>
              <a:t> </a:t>
            </a:r>
            <a:endParaRPr lang="en-US"/>
          </a:p>
        </p:txBody>
      </p:sp>
      <p:sp>
        <p:nvSpPr>
          <p:cNvPr id="20" name="TextBox 19">
            <a:extLst>
              <a:ext uri="{FF2B5EF4-FFF2-40B4-BE49-F238E27FC236}">
                <a16:creationId xmlns:a16="http://schemas.microsoft.com/office/drawing/2014/main" id="{9B2066A8-242B-4B12-9A9E-544B97CEED98}"/>
              </a:ext>
            </a:extLst>
          </p:cNvPr>
          <p:cNvSpPr txBox="1"/>
          <p:nvPr/>
        </p:nvSpPr>
        <p:spPr>
          <a:xfrm>
            <a:off x="4572000" y="7345918"/>
            <a:ext cx="9144000" cy="369332"/>
          </a:xfrm>
          <a:prstGeom prst="rect">
            <a:avLst/>
          </a:prstGeom>
          <a:noFill/>
        </p:spPr>
        <p:txBody>
          <a:bodyPr wrap="square">
            <a:spAutoFit/>
          </a:bodyPr>
          <a:lstStyle/>
          <a:p>
            <a:r>
              <a:rPr lang="en-US" b="1" i="0" u="none" strike="noStrike">
                <a:solidFill>
                  <a:srgbClr val="000000"/>
                </a:solidFill>
                <a:effectLst/>
                <a:latin typeface="Century Gothic" panose="020B0502020202020204" pitchFamily="34" charset="0"/>
              </a:rPr>
              <a:t>Gaither.Stephens@GaitherDyn.com</a:t>
            </a:r>
            <a:r>
              <a:rPr lang="en-US" b="0" i="0">
                <a:solidFill>
                  <a:srgbClr val="000000"/>
                </a:solidFill>
                <a:effectLst/>
                <a:latin typeface="Century Gothic" panose="020B0502020202020204" pitchFamily="34" charset="0"/>
              </a:rPr>
              <a:t>​</a:t>
            </a:r>
            <a:endParaRPr lang="en-US"/>
          </a:p>
        </p:txBody>
      </p:sp>
    </p:spTree>
    <p:extLst>
      <p:ext uri="{BB962C8B-B14F-4D97-AF65-F5344CB8AC3E}">
        <p14:creationId xmlns:p14="http://schemas.microsoft.com/office/powerpoint/2010/main" val="3030552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2174" t="3281" r="8637"/>
          <a:stretch>
            <a:fillRect/>
          </a:stretch>
        </p:blipFill>
        <p:spPr>
          <a:xfrm>
            <a:off x="10915533" y="7709421"/>
            <a:ext cx="7372467" cy="2577579"/>
          </a:xfrm>
          <a:prstGeom prst="rect">
            <a:avLst/>
          </a:prstGeom>
        </p:spPr>
      </p:pic>
      <p:pic>
        <p:nvPicPr>
          <p:cNvPr id="4" name="Picture 4"/>
          <p:cNvPicPr>
            <a:picLocks noChangeAspect="1"/>
          </p:cNvPicPr>
          <p:nvPr/>
        </p:nvPicPr>
        <p:blipFill>
          <a:blip r:embed="rId3"/>
          <a:srcRect t="20343" b="9705"/>
          <a:stretch>
            <a:fillRect/>
          </a:stretch>
        </p:blipFill>
        <p:spPr>
          <a:xfrm>
            <a:off x="10867908" y="0"/>
            <a:ext cx="7420092" cy="7785621"/>
          </a:xfrm>
          <a:prstGeom prst="rect">
            <a:avLst/>
          </a:prstGeom>
        </p:spPr>
      </p:pic>
      <p:sp>
        <p:nvSpPr>
          <p:cNvPr id="5" name="AutoShape 5"/>
          <p:cNvSpPr/>
          <p:nvPr/>
        </p:nvSpPr>
        <p:spPr>
          <a:xfrm rot="-5400000">
            <a:off x="5772033" y="5095875"/>
            <a:ext cx="10287000" cy="0"/>
          </a:xfrm>
          <a:prstGeom prst="line">
            <a:avLst/>
          </a:prstGeom>
          <a:ln w="95250" cap="flat">
            <a:solidFill>
              <a:srgbClr val="393B3D"/>
            </a:solidFill>
            <a:prstDash val="solid"/>
            <a:headEnd type="none" w="sm" len="sm"/>
            <a:tailEnd type="none" w="sm" len="sm"/>
          </a:ln>
        </p:spPr>
      </p:sp>
      <p:pic>
        <p:nvPicPr>
          <p:cNvPr id="6" name="Graphic 5" descr="Database with solid fill">
            <a:extLst>
              <a:ext uri="{FF2B5EF4-FFF2-40B4-BE49-F238E27FC236}">
                <a16:creationId xmlns:a16="http://schemas.microsoft.com/office/drawing/2014/main" id="{3B105F51-A6B2-49AE-86B2-10777C58D7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5788" y="2913131"/>
            <a:ext cx="3657600" cy="3657600"/>
          </a:xfrm>
          <a:prstGeom prst="rect">
            <a:avLst/>
          </a:prstGeom>
        </p:spPr>
      </p:pic>
      <p:sp>
        <p:nvSpPr>
          <p:cNvPr id="7" name="TextBox 6">
            <a:extLst>
              <a:ext uri="{FF2B5EF4-FFF2-40B4-BE49-F238E27FC236}">
                <a16:creationId xmlns:a16="http://schemas.microsoft.com/office/drawing/2014/main" id="{7B637BFB-1B78-49DE-8AC4-3C565EE80283}"/>
              </a:ext>
            </a:extLst>
          </p:cNvPr>
          <p:cNvSpPr txBox="1"/>
          <p:nvPr/>
        </p:nvSpPr>
        <p:spPr>
          <a:xfrm>
            <a:off x="4243388" y="4789557"/>
            <a:ext cx="7467600" cy="830997"/>
          </a:xfrm>
          <a:prstGeom prst="rect">
            <a:avLst/>
          </a:prstGeom>
          <a:noFill/>
        </p:spPr>
        <p:txBody>
          <a:bodyPr wrap="square" rtlCol="0">
            <a:spAutoFit/>
          </a:bodyPr>
          <a:lstStyle/>
          <a:p>
            <a:r>
              <a:rPr lang="en-US" sz="4800">
                <a:latin typeface="+mj-lt"/>
              </a:rPr>
              <a:t>Data Quality Basics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17060" y="485250"/>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71600" y="1485900"/>
            <a:ext cx="7467600" cy="830997"/>
          </a:xfrm>
          <a:prstGeom prst="rect">
            <a:avLst/>
          </a:prstGeom>
          <a:noFill/>
        </p:spPr>
        <p:txBody>
          <a:bodyPr wrap="square" rtlCol="0">
            <a:spAutoFit/>
          </a:bodyPr>
          <a:lstStyle/>
          <a:p>
            <a:r>
              <a:rPr lang="en-US" sz="4800">
                <a:latin typeface="+mj-lt"/>
              </a:rPr>
              <a:t>Definitions:</a:t>
            </a:r>
          </a:p>
        </p:txBody>
      </p:sp>
      <p:sp>
        <p:nvSpPr>
          <p:cNvPr id="7" name="TextBox 6">
            <a:extLst>
              <a:ext uri="{FF2B5EF4-FFF2-40B4-BE49-F238E27FC236}">
                <a16:creationId xmlns:a16="http://schemas.microsoft.com/office/drawing/2014/main" id="{29CEC2EA-7436-498F-8B0E-61ACDF395FD4}"/>
              </a:ext>
            </a:extLst>
          </p:cNvPr>
          <p:cNvSpPr txBox="1"/>
          <p:nvPr/>
        </p:nvSpPr>
        <p:spPr>
          <a:xfrm>
            <a:off x="1447800" y="2384112"/>
            <a:ext cx="13411200" cy="5078313"/>
          </a:xfrm>
          <a:prstGeom prst="rect">
            <a:avLst/>
          </a:prstGeom>
          <a:noFill/>
        </p:spPr>
        <p:txBody>
          <a:bodyPr wrap="square" rtlCol="0">
            <a:spAutoFit/>
          </a:bodyPr>
          <a:lstStyle/>
          <a:p>
            <a:pPr marL="285750" indent="-285750">
              <a:buFont typeface="Arial" panose="020B0604020202020204" pitchFamily="34" charset="0"/>
              <a:buChar char="•"/>
            </a:pPr>
            <a:r>
              <a:rPr lang="en-US" sz="3200"/>
              <a:t>Data: facts and statistics collected together for reference or analysis.</a:t>
            </a:r>
          </a:p>
          <a:p>
            <a:pPr marL="742950" lvl="1" indent="-285750">
              <a:buFont typeface="Arial" panose="020B0604020202020204" pitchFamily="34" charset="0"/>
              <a:buChar char="•"/>
            </a:pPr>
            <a:r>
              <a:rPr lang="en-US" sz="2800"/>
              <a:t>Data is the plural form of the Latin word datum. Datum means “a fact”.</a:t>
            </a:r>
          </a:p>
          <a:p>
            <a:pPr marL="285750" indent="-285750">
              <a:buFont typeface="Arial" panose="020B0604020202020204" pitchFamily="34" charset="0"/>
              <a:buChar char="•"/>
            </a:pPr>
            <a:r>
              <a:rPr lang="en-US" sz="3200"/>
              <a:t>Information: facts provided or learned about something or someone.</a:t>
            </a:r>
          </a:p>
          <a:p>
            <a:pPr marL="742950" lvl="1" indent="-285750">
              <a:buFont typeface="Arial" panose="020B0604020202020204" pitchFamily="34" charset="0"/>
              <a:buChar char="•"/>
            </a:pPr>
            <a:r>
              <a:rPr lang="en-US" sz="2800"/>
              <a:t>In other words, information is the content placed withing the HMIS database. By applying contextual analysis, this data becomes information. Data without information has no meaning. </a:t>
            </a:r>
          </a:p>
          <a:p>
            <a:pPr marL="285750" indent="-285750">
              <a:buFont typeface="Arial" panose="020B0604020202020204" pitchFamily="34" charset="0"/>
              <a:buChar char="•"/>
            </a:pPr>
            <a:r>
              <a:rPr lang="en-US" sz="3200"/>
              <a:t>Quality: the standard of something as measured against other things of a similar kind; the degree of excellence of something.</a:t>
            </a:r>
          </a:p>
          <a:p>
            <a:pPr marL="742950" lvl="1" indent="-285750">
              <a:buFont typeface="Arial" panose="020B0604020202020204" pitchFamily="34" charset="0"/>
              <a:buChar char="•"/>
            </a:pPr>
            <a:r>
              <a:rPr lang="en-US" sz="2800"/>
              <a:t>In other words, data quality measures how well suited a data set is to sever its specific purpose. Measures of data quality are based on data quality characteristics such as accuracy, completeness, consistency, validity, uniqueness, and timeliness. </a:t>
            </a:r>
          </a:p>
        </p:txBody>
      </p:sp>
    </p:spTree>
    <p:extLst>
      <p:ext uri="{BB962C8B-B14F-4D97-AF65-F5344CB8AC3E}">
        <p14:creationId xmlns:p14="http://schemas.microsoft.com/office/powerpoint/2010/main" val="4243471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17060" y="485250"/>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71600" y="1485900"/>
            <a:ext cx="7467600" cy="830997"/>
          </a:xfrm>
          <a:prstGeom prst="rect">
            <a:avLst/>
          </a:prstGeom>
          <a:noFill/>
        </p:spPr>
        <p:txBody>
          <a:bodyPr wrap="square" rtlCol="0">
            <a:spAutoFit/>
          </a:bodyPr>
          <a:lstStyle/>
          <a:p>
            <a:r>
              <a:rPr lang="en-US" sz="4800">
                <a:latin typeface="+mj-lt"/>
              </a:rPr>
              <a:t>What is Data Quality?</a:t>
            </a:r>
          </a:p>
        </p:txBody>
      </p:sp>
      <p:pic>
        <p:nvPicPr>
          <p:cNvPr id="2050" name="Picture 2">
            <a:extLst>
              <a:ext uri="{FF2B5EF4-FFF2-40B4-BE49-F238E27FC236}">
                <a16:creationId xmlns:a16="http://schemas.microsoft.com/office/drawing/2014/main" id="{1893A70C-FA64-4B0F-BB7C-039FB63FE5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218" y="2781300"/>
            <a:ext cx="8763000" cy="56032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D925A53-05AF-445E-BD3A-6AC2DED7696A}"/>
              </a:ext>
            </a:extLst>
          </p:cNvPr>
          <p:cNvSpPr txBox="1"/>
          <p:nvPr/>
        </p:nvSpPr>
        <p:spPr>
          <a:xfrm>
            <a:off x="6248400" y="8045948"/>
            <a:ext cx="8318039" cy="338554"/>
          </a:xfrm>
          <a:prstGeom prst="rect">
            <a:avLst/>
          </a:prstGeom>
          <a:noFill/>
        </p:spPr>
        <p:txBody>
          <a:bodyPr wrap="square">
            <a:spAutoFit/>
          </a:bodyPr>
          <a:lstStyle/>
          <a:p>
            <a:r>
              <a:rPr lang="en-US" sz="1600" b="0" i="0" u="none" strike="noStrike">
                <a:solidFill>
                  <a:srgbClr val="000000"/>
                </a:solidFill>
                <a:effectLst/>
              </a:rPr>
              <a:t>Source: </a:t>
            </a:r>
            <a:r>
              <a:rPr lang="en-US" sz="1600" b="0" i="0" u="sng" strike="noStrike">
                <a:solidFill>
                  <a:srgbClr val="EA5A0C"/>
                </a:solidFill>
                <a:effectLst/>
                <a:hlinkClick r:id="rId5"/>
              </a:rPr>
              <a:t>https://www.passionned.com/bi/data-quality/</a:t>
            </a:r>
            <a:endParaRPr lang="en-US" sz="1600"/>
          </a:p>
        </p:txBody>
      </p:sp>
    </p:spTree>
    <p:extLst>
      <p:ext uri="{BB962C8B-B14F-4D97-AF65-F5344CB8AC3E}">
        <p14:creationId xmlns:p14="http://schemas.microsoft.com/office/powerpoint/2010/main" val="374141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83567" y="461438"/>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78424" y="1499972"/>
            <a:ext cx="11353800" cy="830997"/>
          </a:xfrm>
          <a:prstGeom prst="rect">
            <a:avLst/>
          </a:prstGeom>
          <a:noFill/>
        </p:spPr>
        <p:txBody>
          <a:bodyPr wrap="square" rtlCol="0">
            <a:spAutoFit/>
          </a:bodyPr>
          <a:lstStyle/>
          <a:p>
            <a:r>
              <a:rPr lang="en-US" sz="4800">
                <a:latin typeface="+mj-lt"/>
              </a:rPr>
              <a:t>What is Data Quality?   -Explained </a:t>
            </a:r>
          </a:p>
        </p:txBody>
      </p:sp>
      <p:sp>
        <p:nvSpPr>
          <p:cNvPr id="7" name="TextBox 6">
            <a:extLst>
              <a:ext uri="{FF2B5EF4-FFF2-40B4-BE49-F238E27FC236}">
                <a16:creationId xmlns:a16="http://schemas.microsoft.com/office/drawing/2014/main" id="{29CEC2EA-7436-498F-8B0E-61ACDF395FD4}"/>
              </a:ext>
            </a:extLst>
          </p:cNvPr>
          <p:cNvSpPr txBox="1"/>
          <p:nvPr/>
        </p:nvSpPr>
        <p:spPr>
          <a:xfrm>
            <a:off x="1371600" y="2359970"/>
            <a:ext cx="15468600" cy="57554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b="1"/>
              <a:t>Completeness</a:t>
            </a:r>
            <a:r>
              <a:rPr lang="en-US" sz="3200"/>
              <a:t>: </a:t>
            </a:r>
            <a:r>
              <a:rPr lang="en-US" sz="2800"/>
              <a:t>has all the data been entered completely? Your process will also benefit from this and run more smoothly.</a:t>
            </a:r>
          </a:p>
          <a:p>
            <a:pPr marL="285750" indent="-285750">
              <a:buFont typeface="Arial" panose="020B0604020202020204" pitchFamily="34" charset="0"/>
              <a:buChar char="•"/>
            </a:pPr>
            <a:r>
              <a:rPr lang="en-US" sz="3200" b="1"/>
              <a:t>Accuracy</a:t>
            </a:r>
            <a:r>
              <a:rPr lang="en-US" sz="3200"/>
              <a:t>: </a:t>
            </a:r>
            <a:r>
              <a:rPr lang="en-US" sz="2800"/>
              <a:t>consider, for example, income, old addresses or spelling errors in names and addresses. Information may be complete, but is it correct? </a:t>
            </a:r>
            <a:endParaRPr lang="en-US" sz="3200"/>
          </a:p>
          <a:p>
            <a:pPr marL="285750" indent="-285750">
              <a:buFont typeface="Arial" panose="020B0604020202020204" pitchFamily="34" charset="0"/>
              <a:buChar char="•"/>
            </a:pPr>
            <a:r>
              <a:rPr lang="en-US" sz="3200" b="1"/>
              <a:t>Format</a:t>
            </a:r>
            <a:r>
              <a:rPr lang="en-US" sz="3200"/>
              <a:t>: </a:t>
            </a:r>
            <a:r>
              <a:rPr lang="en-US" sz="2800"/>
              <a:t>does the data comply with rule? Consider the formatting of phone numbers or social security numbers.</a:t>
            </a:r>
            <a:endParaRPr lang="en-US" sz="2800">
              <a:cs typeface="Calibri"/>
            </a:endParaRPr>
          </a:p>
          <a:p>
            <a:pPr marL="285750" indent="-285750">
              <a:buFont typeface="Arial" panose="020B0604020202020204" pitchFamily="34" charset="0"/>
              <a:buChar char="•"/>
            </a:pPr>
            <a:r>
              <a:rPr lang="en-US" sz="3200" b="1"/>
              <a:t>Consistency</a:t>
            </a:r>
            <a:r>
              <a:rPr lang="en-US" sz="3200"/>
              <a:t>: </a:t>
            </a:r>
            <a:r>
              <a:rPr lang="en-US" sz="2800"/>
              <a:t>when recording someone's length of time homeless, do you always use the same definition or ask the same way? </a:t>
            </a:r>
            <a:endParaRPr lang="en-US" sz="2800">
              <a:cs typeface="Calibri"/>
            </a:endParaRPr>
          </a:p>
          <a:p>
            <a:pPr marL="285750" indent="-285750">
              <a:buFont typeface="Arial" panose="020B0604020202020204" pitchFamily="34" charset="0"/>
              <a:buChar char="•"/>
            </a:pPr>
            <a:r>
              <a:rPr lang="en-US" sz="3200" b="1"/>
              <a:t>Duplication</a:t>
            </a:r>
            <a:r>
              <a:rPr lang="en-US" sz="3200"/>
              <a:t>: </a:t>
            </a:r>
            <a:r>
              <a:rPr lang="en-US" sz="2800"/>
              <a:t>customers often appear multiple time in files. Often, the information in various records are different. </a:t>
            </a:r>
            <a:endParaRPr lang="en-US" sz="3200"/>
          </a:p>
          <a:p>
            <a:pPr marL="285750" indent="-285750">
              <a:buFont typeface="Arial" panose="020B0604020202020204" pitchFamily="34" charset="0"/>
              <a:buChar char="•"/>
            </a:pPr>
            <a:r>
              <a:rPr lang="en-US" sz="3200" b="1"/>
              <a:t>Integrity</a:t>
            </a:r>
            <a:r>
              <a:rPr lang="en-US" sz="3200"/>
              <a:t>: </a:t>
            </a:r>
            <a:r>
              <a:rPr lang="en-US" sz="2800"/>
              <a:t>you can clean data to make it more accurate, don’t cherry pick or change it to make it look better. </a:t>
            </a:r>
            <a:endParaRPr lang="en-US" sz="2800">
              <a:cs typeface="Calibri"/>
            </a:endParaRPr>
          </a:p>
        </p:txBody>
      </p:sp>
    </p:spTree>
    <p:extLst>
      <p:ext uri="{BB962C8B-B14F-4D97-AF65-F5344CB8AC3E}">
        <p14:creationId xmlns:p14="http://schemas.microsoft.com/office/powerpoint/2010/main" val="68346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0" y="461438"/>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71600" y="1085665"/>
            <a:ext cx="11353800" cy="830997"/>
          </a:xfrm>
          <a:prstGeom prst="rect">
            <a:avLst/>
          </a:prstGeom>
          <a:noFill/>
        </p:spPr>
        <p:txBody>
          <a:bodyPr wrap="square" rtlCol="0">
            <a:spAutoFit/>
          </a:bodyPr>
          <a:lstStyle/>
          <a:p>
            <a:r>
              <a:rPr lang="en-US" sz="4800">
                <a:latin typeface="+mj-lt"/>
              </a:rPr>
              <a:t>Data Quality Challenges: </a:t>
            </a:r>
          </a:p>
        </p:txBody>
      </p:sp>
      <p:sp>
        <p:nvSpPr>
          <p:cNvPr id="7" name="TextBox 6">
            <a:extLst>
              <a:ext uri="{FF2B5EF4-FFF2-40B4-BE49-F238E27FC236}">
                <a16:creationId xmlns:a16="http://schemas.microsoft.com/office/drawing/2014/main" id="{29CEC2EA-7436-498F-8B0E-61ACDF395FD4}"/>
              </a:ext>
            </a:extLst>
          </p:cNvPr>
          <p:cNvSpPr txBox="1"/>
          <p:nvPr/>
        </p:nvSpPr>
        <p:spPr>
          <a:xfrm>
            <a:off x="1335206" y="2173456"/>
            <a:ext cx="16383000" cy="5940088"/>
          </a:xfrm>
          <a:prstGeom prst="rect">
            <a:avLst/>
          </a:prstGeom>
          <a:noFill/>
        </p:spPr>
        <p:txBody>
          <a:bodyPr wrap="square" rtlCol="0">
            <a:spAutoFit/>
          </a:bodyPr>
          <a:lstStyle/>
          <a:p>
            <a:pPr marL="285750" indent="-285750">
              <a:buFont typeface="Arial" panose="020B0604020202020204" pitchFamily="34" charset="0"/>
              <a:buChar char="•"/>
            </a:pPr>
            <a:r>
              <a:rPr lang="en-US" sz="3200" b="1"/>
              <a:t>CoC’s Operate Independently</a:t>
            </a:r>
            <a:r>
              <a:rPr lang="en-US" sz="3200"/>
              <a:t>: </a:t>
            </a:r>
            <a:r>
              <a:rPr lang="en-US" sz="2800"/>
              <a:t>some CoC’s have single county implementations and others have multi could implementations. Currently, Florida has 27 unique CoC’s that interpret rules and guidelines differently. This places a challenge on the accuracy of statewide data and national data. </a:t>
            </a:r>
          </a:p>
          <a:p>
            <a:pPr marL="285750" indent="-285750">
              <a:buFont typeface="Arial" panose="020B0604020202020204" pitchFamily="34" charset="0"/>
              <a:buChar char="•"/>
            </a:pPr>
            <a:r>
              <a:rPr lang="en-US" sz="3200" b="1"/>
              <a:t>HUD Inconsistencies</a:t>
            </a:r>
            <a:r>
              <a:rPr lang="en-US" sz="3200"/>
              <a:t>: </a:t>
            </a:r>
            <a:r>
              <a:rPr lang="en-US" sz="2800"/>
              <a:t>typically, HUD publishes new ‘data standards’ around October of each year. This changes definitions of questions meaning old data should be interpreted differently. Ex: The point in time established a manual back in 2014 where PIT data drastically dropped nation wide due to more standardization.  </a:t>
            </a:r>
            <a:endParaRPr lang="en-US" sz="3200"/>
          </a:p>
          <a:p>
            <a:pPr marL="285750" indent="-285750">
              <a:buFont typeface="Arial" panose="020B0604020202020204" pitchFamily="34" charset="0"/>
              <a:buChar char="•"/>
            </a:pPr>
            <a:r>
              <a:rPr lang="en-US" sz="3200" b="1"/>
              <a:t>HMIS Admin Understanding</a:t>
            </a:r>
            <a:r>
              <a:rPr lang="en-US" sz="3200"/>
              <a:t>: </a:t>
            </a:r>
            <a:r>
              <a:rPr lang="en-US" sz="2800"/>
              <a:t>HMIS Administrators are required to comprehend ALL different program types (SSVF, HUD-VASH, ESG, etc.). Each funding stream has different requirement and sometimes different data elements and projects that need to be collect and reported differently.</a:t>
            </a:r>
          </a:p>
          <a:p>
            <a:pPr marL="285750" indent="-285750">
              <a:buFont typeface="Arial" panose="020B0604020202020204" pitchFamily="34" charset="0"/>
              <a:buChar char="•"/>
            </a:pPr>
            <a:r>
              <a:rPr lang="en-US" sz="3200" b="1"/>
              <a:t>Vendor Flexibility or Custom Reporting Capability:</a:t>
            </a:r>
            <a:r>
              <a:rPr lang="en-US" sz="3200"/>
              <a:t> </a:t>
            </a:r>
            <a:r>
              <a:rPr lang="en-US" sz="2800"/>
              <a:t>not every HMIS administrator is a coder or a website builder. Some reports call for information that is not easily gathered from the current data “canned reporting” such as the Annual Performance Report (APR) </a:t>
            </a:r>
          </a:p>
        </p:txBody>
      </p:sp>
    </p:spTree>
    <p:extLst>
      <p:ext uri="{BB962C8B-B14F-4D97-AF65-F5344CB8AC3E}">
        <p14:creationId xmlns:p14="http://schemas.microsoft.com/office/powerpoint/2010/main" val="326972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975D"/>
        </a:solidFill>
        <a:effectLst/>
      </p:bgPr>
    </p:bg>
    <p:spTree>
      <p:nvGrpSpPr>
        <p:cNvPr id="1" name=""/>
        <p:cNvGrpSpPr/>
        <p:nvPr/>
      </p:nvGrpSpPr>
      <p:grpSpPr>
        <a:xfrm>
          <a:off x="0" y="0"/>
          <a:ext cx="0" cy="0"/>
          <a:chOff x="0" y="0"/>
          <a:chExt cx="0" cy="0"/>
        </a:xfrm>
      </p:grpSpPr>
      <p:sp>
        <p:nvSpPr>
          <p:cNvPr id="2" name="AutoShape 2"/>
          <p:cNvSpPr/>
          <p:nvPr/>
        </p:nvSpPr>
        <p:spPr>
          <a:xfrm>
            <a:off x="-3412" y="537992"/>
            <a:ext cx="18288000" cy="9258640"/>
          </a:xfrm>
          <a:prstGeom prst="rect">
            <a:avLst/>
          </a:prstGeom>
          <a:solidFill>
            <a:srgbClr val="FFFFFF"/>
          </a:solidFill>
        </p:spPr>
      </p:sp>
      <p:pic>
        <p:nvPicPr>
          <p:cNvPr id="3" name="Picture 3"/>
          <p:cNvPicPr>
            <a:picLocks noChangeAspect="1"/>
          </p:cNvPicPr>
          <p:nvPr/>
        </p:nvPicPr>
        <p:blipFill>
          <a:blip r:embed="rId3"/>
          <a:srcRect l="11988" t="6140" r="6916" b="6140"/>
          <a:stretch>
            <a:fillRect/>
          </a:stretch>
        </p:blipFill>
        <p:spPr>
          <a:xfrm>
            <a:off x="11049000" y="7328452"/>
            <a:ext cx="7324842" cy="2268017"/>
          </a:xfrm>
          <a:prstGeom prst="rect">
            <a:avLst/>
          </a:prstGeom>
        </p:spPr>
      </p:pic>
      <p:sp>
        <p:nvSpPr>
          <p:cNvPr id="4" name="AutoShape 4"/>
          <p:cNvSpPr/>
          <p:nvPr/>
        </p:nvSpPr>
        <p:spPr>
          <a:xfrm>
            <a:off x="13182600" y="9486900"/>
            <a:ext cx="4934470" cy="0"/>
          </a:xfrm>
          <a:prstGeom prst="line">
            <a:avLst/>
          </a:prstGeom>
          <a:ln w="190500" cap="rnd">
            <a:solidFill>
              <a:srgbClr val="FFFFFF"/>
            </a:solidFill>
            <a:prstDash val="solid"/>
            <a:headEnd type="none" w="sm" len="sm"/>
            <a:tailEnd type="none" w="sm" len="sm"/>
          </a:ln>
        </p:spPr>
        <p:txBody>
          <a:bodyPr/>
          <a:lstStyle/>
          <a:p>
            <a:endParaRPr lang="en-US"/>
          </a:p>
        </p:txBody>
      </p:sp>
      <p:sp>
        <p:nvSpPr>
          <p:cNvPr id="5" name="AutoShape 5"/>
          <p:cNvSpPr/>
          <p:nvPr/>
        </p:nvSpPr>
        <p:spPr>
          <a:xfrm>
            <a:off x="0" y="490368"/>
            <a:ext cx="18288000" cy="23812"/>
          </a:xfrm>
          <a:prstGeom prst="line">
            <a:avLst/>
          </a:prstGeom>
          <a:ln w="95250" cap="flat">
            <a:solidFill>
              <a:srgbClr val="393B3D"/>
            </a:solidFill>
            <a:prstDash val="solid"/>
            <a:headEnd type="none" w="sm" len="sm"/>
            <a:tailEnd type="none" w="sm" len="sm"/>
          </a:ln>
        </p:spPr>
      </p:sp>
      <p:sp>
        <p:nvSpPr>
          <p:cNvPr id="6" name="TextBox 5">
            <a:extLst>
              <a:ext uri="{FF2B5EF4-FFF2-40B4-BE49-F238E27FC236}">
                <a16:creationId xmlns:a16="http://schemas.microsoft.com/office/drawing/2014/main" id="{AC27E498-3EF8-4854-96C0-F0FF14F44CA0}"/>
              </a:ext>
            </a:extLst>
          </p:cNvPr>
          <p:cNvSpPr txBox="1"/>
          <p:nvPr/>
        </p:nvSpPr>
        <p:spPr>
          <a:xfrm>
            <a:off x="1371600" y="1085665"/>
            <a:ext cx="11353800" cy="830997"/>
          </a:xfrm>
          <a:prstGeom prst="rect">
            <a:avLst/>
          </a:prstGeom>
          <a:noFill/>
        </p:spPr>
        <p:txBody>
          <a:bodyPr wrap="square" rtlCol="0">
            <a:spAutoFit/>
          </a:bodyPr>
          <a:lstStyle/>
          <a:p>
            <a:r>
              <a:rPr lang="en-US" sz="4800">
                <a:latin typeface="+mj-lt"/>
              </a:rPr>
              <a:t>Why Does Data Quality Matter? </a:t>
            </a:r>
          </a:p>
        </p:txBody>
      </p:sp>
      <p:pic>
        <p:nvPicPr>
          <p:cNvPr id="4098" name="Picture 2">
            <a:extLst>
              <a:ext uri="{FF2B5EF4-FFF2-40B4-BE49-F238E27FC236}">
                <a16:creationId xmlns:a16="http://schemas.microsoft.com/office/drawing/2014/main" id="{F75F2734-DBC0-4D6A-B219-759422FEA1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705100"/>
            <a:ext cx="11181682" cy="431367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E272B0B-C09E-41FC-9DCC-3C38C320557A}"/>
              </a:ext>
            </a:extLst>
          </p:cNvPr>
          <p:cNvSpPr txBox="1"/>
          <p:nvPr/>
        </p:nvSpPr>
        <p:spPr>
          <a:xfrm>
            <a:off x="2209801" y="7019561"/>
            <a:ext cx="10838500" cy="338554"/>
          </a:xfrm>
          <a:prstGeom prst="rect">
            <a:avLst/>
          </a:prstGeom>
          <a:noFill/>
        </p:spPr>
        <p:txBody>
          <a:bodyPr wrap="square" lIns="91440" tIns="45720" rIns="91440" bIns="45720" anchor="t">
            <a:spAutoFit/>
          </a:bodyPr>
          <a:lstStyle/>
          <a:p>
            <a:r>
              <a:rPr lang="en-US" sz="1600" b="0" i="0" u="none" strike="noStrike">
                <a:solidFill>
                  <a:srgbClr val="000000"/>
                </a:solidFill>
                <a:effectLst/>
              </a:rPr>
              <a:t>Source: </a:t>
            </a:r>
            <a:r>
              <a:rPr lang="en-US" sz="1600">
                <a:ea typeface="+mn-lt"/>
                <a:cs typeface="+mn-lt"/>
                <a:hlinkClick r:id="rId5"/>
              </a:rPr>
              <a:t>Data Quality - What, Why, How, 10 Best Practices &amp; More - Enterprise Master Data Management • Profisee</a:t>
            </a:r>
            <a:endParaRPr lang="en-US" sz="1600" u="sng">
              <a:solidFill>
                <a:srgbClr val="EA5A0C"/>
              </a:solidFill>
              <a:cs typeface="Calibri"/>
            </a:endParaRPr>
          </a:p>
        </p:txBody>
      </p:sp>
    </p:spTree>
    <p:extLst>
      <p:ext uri="{BB962C8B-B14F-4D97-AF65-F5344CB8AC3E}">
        <p14:creationId xmlns:p14="http://schemas.microsoft.com/office/powerpoint/2010/main" val="3013004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6313C1CB05514B84AA55AB377B22FF" ma:contentTypeVersion="10" ma:contentTypeDescription="Create a new document." ma:contentTypeScope="" ma:versionID="9f362c10c658a50264762c0100e346b9">
  <xsd:schema xmlns:xsd="http://www.w3.org/2001/XMLSchema" xmlns:xs="http://www.w3.org/2001/XMLSchema" xmlns:p="http://schemas.microsoft.com/office/2006/metadata/properties" xmlns:ns2="a1466dfc-30b0-41e6-abc8-f3b8d1334b5a" targetNamespace="http://schemas.microsoft.com/office/2006/metadata/properties" ma:root="true" ma:fieldsID="5ab91847d98801bc0d2165d0e3be761f" ns2:_="">
    <xsd:import namespace="a1466dfc-30b0-41e6-abc8-f3b8d1334b5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466dfc-30b0-41e6-abc8-f3b8d1334b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10F5E1-9FEE-4BB4-ABB9-F726E6575282}">
  <ds:schemaRefs>
    <ds:schemaRef ds:uri="http://schemas.microsoft.com/sharepoint/v3/contenttype/forms"/>
  </ds:schemaRefs>
</ds:datastoreItem>
</file>

<file path=customXml/itemProps2.xml><?xml version="1.0" encoding="utf-8"?>
<ds:datastoreItem xmlns:ds="http://schemas.openxmlformats.org/officeDocument/2006/customXml" ds:itemID="{529C1F21-3F06-445A-93E7-BBDE7B8B5EBB}">
  <ds:schemaRefs>
    <ds:schemaRef ds:uri="a1466dfc-30b0-41e6-abc8-f3b8d1334b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9340EBA-A3FD-4EC1-BBCA-34030BBDBF31}">
  <ds:schemaRefs>
    <ds:schemaRef ds:uri="a1466dfc-30b0-41e6-abc8-f3b8d1334b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2536</Words>
  <Application>Microsoft Office PowerPoint</Application>
  <PresentationFormat>Custom</PresentationFormat>
  <Paragraphs>314</Paragraphs>
  <Slides>35</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Times New Roman</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FCEH PP</dc:title>
  <dc:creator>Rhianna Wallen</dc:creator>
  <cp:lastModifiedBy>Leeanne Sacino</cp:lastModifiedBy>
  <cp:revision>2</cp:revision>
  <dcterms:created xsi:type="dcterms:W3CDTF">2006-08-16T00:00:00Z</dcterms:created>
  <dcterms:modified xsi:type="dcterms:W3CDTF">2022-03-09T20:41:13Z</dcterms:modified>
  <dc:identifier>DAEz3T7KZFw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0x010100A46313C1CB05514B84AA55AB377B22FF</vt:lpwstr>
  </property>
</Properties>
</file>