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402" r:id="rId2"/>
    <p:sldId id="406" r:id="rId3"/>
    <p:sldId id="399" r:id="rId4"/>
    <p:sldId id="381" r:id="rId5"/>
    <p:sldId id="383" r:id="rId6"/>
    <p:sldId id="387" r:id="rId7"/>
    <p:sldId id="407" r:id="rId8"/>
    <p:sldId id="384" r:id="rId9"/>
    <p:sldId id="385" r:id="rId10"/>
    <p:sldId id="386" r:id="rId11"/>
    <p:sldId id="388" r:id="rId12"/>
    <p:sldId id="389" r:id="rId13"/>
    <p:sldId id="405" r:id="rId14"/>
    <p:sldId id="390" r:id="rId15"/>
    <p:sldId id="391" r:id="rId16"/>
    <p:sldId id="392" r:id="rId17"/>
    <p:sldId id="393" r:id="rId18"/>
    <p:sldId id="397" r:id="rId19"/>
    <p:sldId id="403" r:id="rId20"/>
    <p:sldId id="394" r:id="rId21"/>
    <p:sldId id="404" r:id="rId22"/>
    <p:sldId id="400" r:id="rId23"/>
    <p:sldId id="408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46A5B4-7BFA-49B1-8DBA-87898873A805}">
          <p14:sldIdLst>
            <p14:sldId id="402"/>
            <p14:sldId id="406"/>
            <p14:sldId id="399"/>
            <p14:sldId id="381"/>
            <p14:sldId id="383"/>
            <p14:sldId id="387"/>
            <p14:sldId id="407"/>
            <p14:sldId id="384"/>
            <p14:sldId id="385"/>
            <p14:sldId id="386"/>
            <p14:sldId id="388"/>
            <p14:sldId id="389"/>
            <p14:sldId id="405"/>
            <p14:sldId id="390"/>
            <p14:sldId id="391"/>
            <p14:sldId id="392"/>
            <p14:sldId id="393"/>
            <p14:sldId id="397"/>
            <p14:sldId id="403"/>
            <p14:sldId id="394"/>
            <p14:sldId id="404"/>
            <p14:sldId id="400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AMR" lastIdx="2" clrIdx="0"/>
  <p:cmAuthor id="1" name="Department of Veterans Affairs" initials="DoVA" lastIdx="21" clrIdx="1"/>
  <p:cmAuthor id="2" name="Sara Cofey" initials="S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EA"/>
    <a:srgbClr val="EFF0F1"/>
    <a:srgbClr val="EB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5232" autoAdjust="0"/>
  </p:normalViewPr>
  <p:slideViewPr>
    <p:cSldViewPr>
      <p:cViewPr varScale="1">
        <p:scale>
          <a:sx n="95" d="100"/>
          <a:sy n="95" d="100"/>
        </p:scale>
        <p:origin x="31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012" y="6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88E50-ACDF-46B2-B163-21DD95C54802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5A29-4EB6-4072-921F-98F2A806F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C5EB5D-58C3-45AC-A15F-E2CEE9BCA941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EB3145F-2029-443C-A8F6-05B140D8BE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5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FF145E-185F-4B12-95D8-40500F35B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003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002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16000" y="4495800"/>
            <a:ext cx="52832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7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4F98-A3F4-4225-9B73-C923C3F85F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6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4F98-A3F4-4225-9B73-C923C3F85F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4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4F98-A3F4-4225-9B73-C923C3F85F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4F98-A3F4-4225-9B73-C923C3F85F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1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A76C7-2CD3-4F31-A131-BDA6AFEED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2E7DDA-3E28-4A07-84FF-3BB7D6A76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003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002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6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EFBFF-57F7-4DFB-A570-C817579FD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5720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720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8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D17D8D-3D04-4CBA-86CE-4F21F5531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5386917" cy="38862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33600"/>
            <a:ext cx="5389033" cy="38862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5107F-1178-4673-B71F-6F6368289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5D25AB-1792-46FD-9403-2E19CC587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799"/>
            <a:ext cx="6815667" cy="4572001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47798"/>
            <a:ext cx="4011084" cy="4572001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658255"/>
            <a:ext cx="7315200" cy="2724039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49032"/>
            <a:ext cx="7315200" cy="6135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44F9F-F0EA-4DF8-9EAA-8BAAC28BE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D8E3E-AF06-4D69-A836-94BA67F54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5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445BD0-3817-42C4-926C-7991BAD347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78344-ACF8-4BEF-825F-4772DDDDA8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1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9" r:id="rId3"/>
    <p:sldLayoutId id="2147483681" r:id="rId4"/>
    <p:sldLayoutId id="2147483682" r:id="rId5"/>
    <p:sldLayoutId id="2147483683" r:id="rId6"/>
    <p:sldLayoutId id="2147483685" r:id="rId7"/>
    <p:sldLayoutId id="2147483686" r:id="rId8"/>
    <p:sldLayoutId id="2147483687" r:id="rId9"/>
    <p:sldLayoutId id="2147483690" r:id="rId10"/>
    <p:sldLayoutId id="2147483691" r:id="rId11"/>
    <p:sldLayoutId id="2147483692" r:id="rId12"/>
    <p:sldLayoutId id="214748369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spc="0">
          <a:ln>
            <a:solidFill>
              <a:schemeClr val="bg2">
                <a:lumMod val="50000"/>
              </a:schemeClr>
            </a:solidFill>
          </a:ln>
          <a:solidFill>
            <a:schemeClr val="bg2">
              <a:lumMod val="50000"/>
            </a:schemeClr>
          </a:solidFill>
          <a:effectLst/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ich.gov/tools-for-action/criteria-for-ending-veteran-homelessnes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a.gov/homeless/promising-practices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hawn.Liu@v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1908-E0DF-4569-A3B5-CBA77A1D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Practices in VHA Homeless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BECD-6F58-4AD4-8AE7-AAFFCB48D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/>
              <a:t>VHA Homeless Program Office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BEB74-4928-43FB-8E82-A252E7CD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Shawn Liu, LCSW, VHA-CM</a:t>
            </a:r>
          </a:p>
          <a:p>
            <a:r>
              <a:rPr lang="en-US" dirty="0"/>
              <a:t>Program Analyst, Clinical Operations</a:t>
            </a:r>
          </a:p>
          <a:p>
            <a:r>
              <a:rPr lang="en-US" dirty="0"/>
              <a:t>VHA Homeless Program Office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7616-185E-4534-B5F6-EA74D05FBC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4000" y="6416675"/>
            <a:ext cx="508000" cy="365125"/>
          </a:xfrm>
        </p:spPr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5F1D-F876-4CC9-BAB9-33BB4B0C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 Arbor and Jacksonville – Occupational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EF6D-AE65-411D-8986-F16D5631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The homeless programs in Ann Arbor and Jacksonville incorporated occupational therapy services into their daily homeless program operations to help Veterans better transition from homelessness to home.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r">
              <a:buNone/>
            </a:pPr>
            <a:r>
              <a:rPr lang="en-US" sz="4000" i="1" dirty="0"/>
              <a:t>Fun Fact: The OT concept of “Aging in Place” is a lot like Housing First.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C24A6-E60D-44C6-8A5B-696A7B9BD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8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4242-3279-4862-AB01-EB4B4287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Coast – Disaster Preparedness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7D2C-E4B9-4BE0-88FE-354211EF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/>
              <a:t>To prepare for hurricanes and other natural disasters, VISN 16 developed a preparedness and recovery protocol that ensures the safety of homeless program staff and Veterans participating in homeless program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A5FCF-F389-4EC4-B199-DF50C6F0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3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B79C-9ED5-4270-AC03-A508B75C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Norman – PDSAs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9209-3EA8-47BC-832C-B5867BA18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City of Norman conducted a series of monthly action camps designed to continuously improve their community’s homeless services system.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Due to their ongoing improvement efforts, they were able to significantly reduce the number of actively homeless Veterans on their community’s by-name-list.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673A2-129B-4270-BEA1-C4D839B7A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6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A1E6-1314-4150-81DF-61222BB5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 – Landlord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EFF0-A0D4-40F7-B27D-942CA594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/>
              <a:t>Community partner PATH utilized dedicated support staff to improve the customer service experience for landlords and property owners providing housing to homeless Veterans. </a:t>
            </a:r>
          </a:p>
          <a:p>
            <a:pPr marL="0" lvl="0" indent="0">
              <a:buNone/>
            </a:pPr>
            <a:endParaRPr lang="en-US" sz="3200" dirty="0"/>
          </a:p>
          <a:p>
            <a:pPr marL="0" lvl="0" indent="0" algn="r">
              <a:buNone/>
            </a:pPr>
            <a:r>
              <a:rPr lang="en-US" sz="3200" dirty="0"/>
              <a:t>Their comprehensive engagement and support activities resulted in the identification of, on average, </a:t>
            </a:r>
            <a:r>
              <a:rPr lang="en-US" sz="3200" b="1" dirty="0"/>
              <a:t>53 new housing units available for rent each month</a:t>
            </a:r>
            <a:r>
              <a:rPr lang="en-US" sz="3200" dirty="0"/>
              <a:t>.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BAB26-BBF9-4D81-AEF1-A9BAC892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EF52-DB5C-4623-B918-5AC814EB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Dallas and Albuquerque – Peer Housing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15CC-21EF-4BEB-ABF7-CFAF15DC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VAs in Dallas and Albuquerque have developed peer-led, self-help groups to help Veterans with high barriers to housing problem solve their challenges and get their own homes.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600" dirty="0"/>
              <a:t>An implementation guide is available for communities interested in developing their own groups.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655F1-0CB4-40F0-8F94-1F908A350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0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2FAB-DCCC-4F58-9CC0-40D6DF5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Jacksonville, Dallas, and Shreveport – Contingency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7140-3F62-425C-BE00-5D7E97C0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VA’s in Jacksonville, Dallas, and Shreveport use an evidence-based incentive therapy model to motivate Veterans to maintain sobriety and attend therapy groups.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200" dirty="0"/>
              <a:t>The more groups Veterans attend, the more prizes they win!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85883-27D6-49BA-8CED-711749ED6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6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1733-E8FA-400F-AD4B-F8612769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Roanoke – VA Public Affairs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D83D-F60E-4683-A267-2300B9751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team at Roanoke have partnered with their VA’s Public Affairs Office to keep their community engaged in issues important to Veteran homelessness.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81EE8-258C-4714-88EC-3E4C3FD0F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3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1E8E-DB29-4D5D-A2DC-C76073A4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Palo Alto – PSH for Veterans with a History of Sex Offense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7632C-9DF2-403C-8879-736D58EF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Palo Alto VA has partnered with the Santa Clara County Continuum of Care to develop up to </a:t>
            </a:r>
            <a:r>
              <a:rPr lang="en-US" sz="3200" b="1" dirty="0"/>
              <a:t>80 units of permanent supportive housing for Veterans with a history of sex offence</a:t>
            </a:r>
            <a:r>
              <a:rPr lang="en-US" sz="3200" dirty="0"/>
              <a:t> using unrestricted county dollars for housing subsides and VA social workers for clinical case management.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D6584-4E54-4D72-B8D4-485155EB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1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B436-12D9-447D-913A-31E14C37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Honolulu – Employment Case Conferencing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4066-3955-482F-8FCD-41BC123D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Honolulu’s Community Employment Coordinator developed an employment focused case conference (similar to CES case conferencing) to help problem solve employment barriers for homeless and formerly homeless Veterans.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E850D-EB4C-499C-871B-336CCE64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4C11-B47C-402E-A98B-5FCAA6B2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All of Ohio – Effective Balance of State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8F9C-B553-4FCC-9958-EBBE8CDB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VAs and community partners throughout Ohio developed effective practices to coordinate homeless services across 80 counties and nine VA Medical Centers.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By developing their systems to align with the </a:t>
            </a:r>
            <a:r>
              <a:rPr lang="en-US" sz="3200" u="sng" dirty="0">
                <a:hlinkClick r:id="rId2"/>
              </a:rPr>
              <a:t>Federal Criteria and Benchmarks</a:t>
            </a:r>
            <a:r>
              <a:rPr lang="en-US" sz="3200" dirty="0"/>
              <a:t>, and through ensuring full service coverage for every county, the Ohio Balance of State </a:t>
            </a:r>
            <a:r>
              <a:rPr lang="en-US" sz="3200" dirty="0" err="1"/>
              <a:t>CoC</a:t>
            </a:r>
            <a:r>
              <a:rPr lang="en-US" sz="3200" dirty="0"/>
              <a:t> saw a </a:t>
            </a:r>
            <a:r>
              <a:rPr lang="en-US" sz="3200" b="1" dirty="0"/>
              <a:t>23 percent decrease in their 2017 Point-in-Time Count</a:t>
            </a:r>
            <a:r>
              <a:rPr lang="en-US" sz="32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20FED-1CB3-4B6F-A595-2FAFB723F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Innovative Practices </a:t>
            </a:r>
            <a:r>
              <a:rPr lang="en-US" dirty="0"/>
              <a:t>Workgroup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VHA Homeless Program Office’s Innovative Practices Workgroup is tasked with identifying and disseminating emerging, promising, leading, and best practices across homeless program operations. </a:t>
            </a:r>
          </a:p>
          <a:p>
            <a:endParaRPr lang="en-US" sz="2400" dirty="0"/>
          </a:p>
          <a:p>
            <a:r>
              <a:rPr lang="en-US" sz="2400" dirty="0"/>
              <a:t>The goal is to improve the adoption of these practices by developing a library of innovative practice white papers. </a:t>
            </a:r>
          </a:p>
          <a:p>
            <a:endParaRPr lang="en-US" sz="2400" dirty="0"/>
          </a:p>
          <a:p>
            <a:r>
              <a:rPr lang="en-US" sz="2400" dirty="0"/>
              <a:t>Focus on practices that are:</a:t>
            </a:r>
          </a:p>
          <a:p>
            <a:pPr lvl="1"/>
            <a:r>
              <a:rPr lang="en-US" sz="2000" dirty="0"/>
              <a:t>Relevant.</a:t>
            </a:r>
          </a:p>
          <a:p>
            <a:pPr lvl="1"/>
            <a:r>
              <a:rPr lang="en-US" sz="2000" dirty="0"/>
              <a:t>Concrete.</a:t>
            </a:r>
          </a:p>
          <a:p>
            <a:pPr lvl="1"/>
            <a:r>
              <a:rPr lang="en-US" sz="2000" dirty="0"/>
              <a:t>Practical.</a:t>
            </a:r>
          </a:p>
          <a:p>
            <a:pPr lvl="1"/>
            <a:r>
              <a:rPr lang="en-US" sz="2000" dirty="0"/>
              <a:t>Implementable.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7D1D-5ED9-46D8-A292-2E74166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Virginia – Ending Veteran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4C06-32BB-4B40-AA55-36725DCDE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800" dirty="0"/>
              <a:t>Dedicated VA staff and community partners all across Virginia developed an amazing system to becoming one of the first states to declare an end to Veteran homeless.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6C23-81A4-4EB9-B315-7180AA9A6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5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C283-BBD3-42DD-A7B7-06F7A1D7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Papers Available at VA.gov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30FA0-912A-4FF6-8A97-A4A6D56F2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ACC3B-2051-435A-8D67-2E487517E6F5}"/>
              </a:ext>
            </a:extLst>
          </p:cNvPr>
          <p:cNvSpPr/>
          <p:nvPr/>
        </p:nvSpPr>
        <p:spPr>
          <a:xfrm>
            <a:off x="616907" y="5410200"/>
            <a:ext cx="11264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https://www.va.gov/homeless/promising-practices.asp</a:t>
            </a:r>
            <a:r>
              <a:rPr lang="en-US" sz="3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C1454-832E-4004-B571-DB1073F2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62497"/>
            <a:ext cx="4887373" cy="42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5A5F-489D-45A3-A8B3-DC1ADB94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D241-C41F-47A5-973C-AF86A9AA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If you would like a copy of the white paper for any of the practices listed here, please send me an email at </a:t>
            </a:r>
            <a:r>
              <a:rPr lang="en-US" sz="4400" dirty="0">
                <a:hlinkClick r:id="rId2"/>
              </a:rPr>
              <a:t>Shawn.Liu@va.gov</a:t>
            </a:r>
            <a:r>
              <a:rPr lang="en-US" sz="44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22976-D129-4E7E-B26F-D5A9CC649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97F6-B3C4-4473-A584-36FB694E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98FC-7B8C-4986-9FC0-7319FDBC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ideas would you like to try?</a:t>
            </a:r>
          </a:p>
          <a:p>
            <a:endParaRPr lang="en-US" sz="3600" dirty="0"/>
          </a:p>
          <a:p>
            <a:r>
              <a:rPr lang="en-US" sz="3600" dirty="0"/>
              <a:t>Which ideas feel out of reach?</a:t>
            </a:r>
          </a:p>
          <a:p>
            <a:endParaRPr lang="en-US" sz="3600" dirty="0"/>
          </a:p>
          <a:p>
            <a:r>
              <a:rPr lang="en-US" sz="3600" dirty="0"/>
              <a:t>What new innovations are you interested in learning about?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DF4B-A1BD-4648-911D-298F4F6A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5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Practices Workgroup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1" y="1285658"/>
            <a:ext cx="3704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Allison Bond, LCSW, CRRC &amp; HCHV Outreach National Program 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31107" y="4563788"/>
            <a:ext cx="1985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Deborah Lee, LCSW,</a:t>
            </a:r>
          </a:p>
          <a:p>
            <a:r>
              <a:rPr lang="en-US" dirty="0"/>
              <a:t>HUD-VASH Regional Coordinator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9635" y="1395137"/>
            <a:ext cx="1742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Shawn Liu, LCSW, Program Analyst, Clinical Operations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4806" y="3477800"/>
            <a:ext cx="2825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Carma Heitzmann, PhD,</a:t>
            </a:r>
          </a:p>
          <a:p>
            <a:r>
              <a:rPr lang="en-US" dirty="0"/>
              <a:t>National Director, Homeless Veterans Community Employment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6796" y="5231833"/>
            <a:ext cx="3365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Michael Wehrer, MSW, LCSW,</a:t>
            </a:r>
          </a:p>
          <a:p>
            <a:r>
              <a:rPr lang="en-US" dirty="0"/>
              <a:t>Homeless Program Supervisor</a:t>
            </a:r>
          </a:p>
          <a:p>
            <a:r>
              <a:rPr lang="en-US" dirty="0"/>
              <a:t>Erie VAMC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59" y="2000004"/>
            <a:ext cx="1579754" cy="1796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83" y="1721368"/>
            <a:ext cx="1744398" cy="1700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78" y="4243069"/>
            <a:ext cx="1274729" cy="1912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4" y="3724054"/>
            <a:ext cx="2200275" cy="1466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89FB15-30DA-4618-AAA6-0C6C0D219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3" y="1534384"/>
            <a:ext cx="1786772" cy="15998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595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Shreveport – Integrating the Community Employment Coordinator into Homeless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Integrating the VA Community Employment Coordinator into almost all aspects of the community’s homeless services system has lead to employment becoming a primary focus in all activities.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This is most apparent in the addition of employment and income planning during CES case conferences.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87B0-0029-4A75-AB6B-78AD11A3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– HQS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E641-D3C6-4983-B8ED-D6185DC8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Peer Support Specialists partnered with SSVF grantees to stock actual physical toolboxes with equipment and supplies to address the most common reasons why HQS inspections fail.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Within 6 months of implementing this innovation, first-time inspection pass rates to surged from </a:t>
            </a:r>
            <a:r>
              <a:rPr lang="en-US" sz="3200" b="1" dirty="0"/>
              <a:t>20% to over 90%!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FE89-D4DB-4D43-A347-A063FA156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A25F-8410-4072-96A4-424ACA55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– Landlord 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1928-ABC5-4B2E-991B-1C9C365CA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HUD-VASH staff in Seattle partnered with the King County Housing Authority and utilized memoranda of understanding (MOUs) to prioritize access to vacant apartment units for HUD-VASH voucher holding Veterans.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This innovation </a:t>
            </a:r>
            <a:r>
              <a:rPr lang="en-US" sz="3200" b="1" dirty="0"/>
              <a:t>increased their lease-up rates by 50% </a:t>
            </a:r>
            <a:r>
              <a:rPr lang="en-US" sz="3200" dirty="0"/>
              <a:t>over first seven months of implementation.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99B1F-16EA-466B-B9F3-7CD38E58A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3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A25F-8410-4072-96A4-424ACA55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– Partnering with the Elks Lodge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1928-ABC5-4B2E-991B-1C9C365CA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VA homeless program staff in Seattle have locally implemented a national Memorandum of Agreement with the Benevolent and Protective Order of the Elks to provide flexible financial assistance for Veterans in King County, WA. 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From January 2018 to June 2018, </a:t>
            </a:r>
            <a:r>
              <a:rPr lang="en-US" sz="2400" b="1" dirty="0"/>
              <a:t>52 Veterans in Puget Sound received a total of $24,517 through the partnership</a:t>
            </a:r>
            <a:r>
              <a:rPr lang="en-US" sz="2400" dirty="0"/>
              <a:t>. Nationally, the Elks have provided 1935 emergency assistance requests to 1320 homeless and at-risk Veterans since the MOA started in 2015, totaling more than $2 million.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Additionally, the Elks have provided 64 grants, worth a total of $284,480 to Lodges in and near the original eight targeted cities.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99B1F-16EA-466B-B9F3-7CD38E58A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4851-D6D9-4FBC-86FF-81B6F9E9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– Landlord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03C6-54E0-450A-B901-F25A73001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HUD-VASH staff in Chicago developed comprehensive landlord engagement strategies that lead to the identification of </a:t>
            </a:r>
            <a:r>
              <a:rPr lang="en-US" sz="4000" b="1" dirty="0"/>
              <a:t>133 new apartment units </a:t>
            </a:r>
            <a:r>
              <a:rPr lang="en-US" sz="4000" dirty="0"/>
              <a:t>for use by chronic and long term homeless Veterans.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i="1" dirty="0"/>
              <a:t>Pro Tip: When you have your landlord fairs, have every landlord complete a “pledge card” with the number of apartment units they can provide.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31136-8BB8-4DB6-BBEE-0EC110168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F0D7-4838-4ED9-8690-E47374AF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– Presumptive VBA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3AEF-07D1-417D-8DB5-705FD833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Homeless program staff at the Jesse Brown VAMC developed a process to rapidly identify VBA compensation and pension benefit eligibility based on the presence of presumptive medical conditions and military service commendations. </a:t>
            </a:r>
          </a:p>
          <a:p>
            <a:pPr marL="0" indent="0" algn="r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Since October 2017, over </a:t>
            </a:r>
            <a:r>
              <a:rPr lang="en-US" sz="3200" b="1" dirty="0"/>
              <a:t>130 Veterans have been able to obtain or increase their VBA financial benefits</a:t>
            </a:r>
            <a:r>
              <a:rPr lang="en-US" sz="3200" dirty="0"/>
              <a:t>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DDB6A-DCF5-494D-933C-2F9C23F05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38794"/>
      </p:ext>
    </p:extLst>
  </p:cSld>
  <p:clrMapOvr>
    <a:masterClrMapping/>
  </p:clrMapOvr>
</p:sld>
</file>

<file path=ppt/theme/theme1.xml><?xml version="1.0" encoding="utf-8"?>
<a:theme xmlns:a="http://schemas.openxmlformats.org/drawingml/2006/main" name="VIOP PowerPoint Template">
  <a:themeElements>
    <a:clrScheme name="AIM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1A74BB"/>
      </a:accent1>
      <a:accent2>
        <a:srgbClr val="33ADE2"/>
      </a:accent2>
      <a:accent3>
        <a:srgbClr val="FF6600"/>
      </a:accent3>
      <a:accent4>
        <a:srgbClr val="000000"/>
      </a:accent4>
      <a:accent5>
        <a:srgbClr val="91C238"/>
      </a:accent5>
      <a:accent6>
        <a:srgbClr val="FFCC00"/>
      </a:accent6>
      <a:hlink>
        <a:srgbClr val="1A74BB"/>
      </a:hlink>
      <a:folHlink>
        <a:srgbClr val="1A74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7" id="{E8F08E6E-FB64-42B0-85AE-7E4A50621CEF}" vid="{2F88AC15-9D0B-48FB-AA0A-1F13BB41F7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HPO PowerPointTemplate 16x9</Template>
  <TotalTime>246</TotalTime>
  <Words>1095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VIOP PowerPoint Template</vt:lpstr>
      <vt:lpstr>Innovative Practices in VHA Homeless Programs</vt:lpstr>
      <vt:lpstr>Innovative Practices Workgroup </vt:lpstr>
      <vt:lpstr>Innovative Practices Workgroup Members</vt:lpstr>
      <vt:lpstr>Shreveport – Integrating the Community Employment Coordinator into Homeless Services</vt:lpstr>
      <vt:lpstr>San Francisco – HQS Toolbox</vt:lpstr>
      <vt:lpstr>Seattle – Landlord MOUs</vt:lpstr>
      <vt:lpstr>Seattle – Partnering with the Elks Lodge</vt:lpstr>
      <vt:lpstr>Chicago – Landlord Engagement</vt:lpstr>
      <vt:lpstr>Chicago – Presumptive VBA Benefits</vt:lpstr>
      <vt:lpstr>Ann Arbor and Jacksonville – Occupational Therapy</vt:lpstr>
      <vt:lpstr>Gulf Coast – Disaster Preparedness and Recovery</vt:lpstr>
      <vt:lpstr>Norman – PDSAs</vt:lpstr>
      <vt:lpstr>Los Angeles – Landlord Care</vt:lpstr>
      <vt:lpstr>Dallas and Albuquerque – Peer Housing Groups</vt:lpstr>
      <vt:lpstr>Jacksonville, Dallas, and Shreveport – Contingency Management</vt:lpstr>
      <vt:lpstr>Roanoke – VA Public Affairs</vt:lpstr>
      <vt:lpstr>Palo Alto – PSH for Veterans with a History of Sex Offense</vt:lpstr>
      <vt:lpstr>Honolulu – Employment Case Conferencing</vt:lpstr>
      <vt:lpstr>Almost All of Ohio – Effective Balance of State Coordination</vt:lpstr>
      <vt:lpstr>All of Virginia – Ending Veteran Homelessness</vt:lpstr>
      <vt:lpstr>White Papers Available at VA.gov</vt:lpstr>
      <vt:lpstr>Contact</vt:lpstr>
      <vt:lpstr>Discussion: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Shawn A.</dc:creator>
  <cp:lastModifiedBy>Liu, Shawn A.</cp:lastModifiedBy>
  <cp:revision>17</cp:revision>
  <cp:lastPrinted>2015-12-09T13:33:54Z</cp:lastPrinted>
  <dcterms:created xsi:type="dcterms:W3CDTF">2018-10-05T12:12:44Z</dcterms:created>
  <dcterms:modified xsi:type="dcterms:W3CDTF">2018-10-24T14:15:00Z</dcterms:modified>
</cp:coreProperties>
</file>