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9"/>
  </p:notesMasterIdLst>
  <p:sldIdLst>
    <p:sldId id="277" r:id="rId2"/>
    <p:sldId id="292" r:id="rId3"/>
    <p:sldId id="295" r:id="rId4"/>
    <p:sldId id="291" r:id="rId5"/>
    <p:sldId id="308" r:id="rId6"/>
    <p:sldId id="319" r:id="rId7"/>
    <p:sldId id="320" r:id="rId8"/>
    <p:sldId id="315" r:id="rId9"/>
    <p:sldId id="316" r:id="rId10"/>
    <p:sldId id="317" r:id="rId11"/>
    <p:sldId id="318" r:id="rId12"/>
    <p:sldId id="321" r:id="rId13"/>
    <p:sldId id="296" r:id="rId14"/>
    <p:sldId id="297" r:id="rId15"/>
    <p:sldId id="298" r:id="rId16"/>
    <p:sldId id="299" r:id="rId17"/>
    <p:sldId id="300" r:id="rId18"/>
    <p:sldId id="301" r:id="rId19"/>
    <p:sldId id="302" r:id="rId20"/>
    <p:sldId id="303" r:id="rId21"/>
    <p:sldId id="322" r:id="rId22"/>
    <p:sldId id="323" r:id="rId23"/>
    <p:sldId id="324" r:id="rId24"/>
    <p:sldId id="325" r:id="rId25"/>
    <p:sldId id="328" r:id="rId26"/>
    <p:sldId id="293" r:id="rId27"/>
    <p:sldId id="2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3504B8-239D-4E80-95D7-7E696A4455DC}">
          <p14:sldIdLst>
            <p14:sldId id="277"/>
            <p14:sldId id="292"/>
            <p14:sldId id="295"/>
            <p14:sldId id="291"/>
            <p14:sldId id="308"/>
            <p14:sldId id="319"/>
            <p14:sldId id="320"/>
            <p14:sldId id="315"/>
            <p14:sldId id="316"/>
            <p14:sldId id="317"/>
            <p14:sldId id="318"/>
            <p14:sldId id="321"/>
            <p14:sldId id="296"/>
            <p14:sldId id="297"/>
            <p14:sldId id="298"/>
            <p14:sldId id="299"/>
            <p14:sldId id="300"/>
            <p14:sldId id="301"/>
            <p14:sldId id="302"/>
            <p14:sldId id="303"/>
            <p14:sldId id="322"/>
            <p14:sldId id="323"/>
            <p14:sldId id="324"/>
            <p14:sldId id="325"/>
            <p14:sldId id="328"/>
          </p14:sldIdLst>
        </p14:section>
        <p14:section name="Untitled Section" id="{34ED85D8-B80C-40CE-BC56-796377956C28}">
          <p14:sldIdLst>
            <p14:sldId id="293"/>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CE1A"/>
    <a:srgbClr val="8F45C7"/>
    <a:srgbClr val="93709C"/>
    <a:srgbClr val="A1281F"/>
    <a:srgbClr val="B80023"/>
    <a:srgbClr val="A50021"/>
    <a:srgbClr val="6DC1DF"/>
    <a:srgbClr val="6DDFC9"/>
    <a:srgbClr val="83AF33"/>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6" autoAdjust="0"/>
    <p:restoredTop sz="93957" autoAdjust="0"/>
  </p:normalViewPr>
  <p:slideViewPr>
    <p:cSldViewPr snapToGrid="0">
      <p:cViewPr varScale="1">
        <p:scale>
          <a:sx n="64" d="100"/>
          <a:sy n="64" d="100"/>
        </p:scale>
        <p:origin x="9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D56FD-1814-4CE0-BC2F-D1452717D3FF}" type="datetimeFigureOut">
              <a:rPr lang="en-US" smtClean="0"/>
              <a:t>10/30/2018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24F56-B1DA-4927-9873-FDC90FE6DDF9}" type="slidenum">
              <a:rPr lang="en-US" smtClean="0"/>
              <a:t>‹#›</a:t>
            </a:fld>
            <a:endParaRPr lang="en-US" dirty="0"/>
          </a:p>
        </p:txBody>
      </p:sp>
    </p:spTree>
    <p:extLst>
      <p:ext uri="{BB962C8B-B14F-4D97-AF65-F5344CB8AC3E}">
        <p14:creationId xmlns:p14="http://schemas.microsoft.com/office/powerpoint/2010/main" val="269835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smtClean="0"/>
              <a:pPr/>
              <a:t>1</a:t>
            </a:fld>
            <a:endParaRPr lang="en-US" dirty="0"/>
          </a:p>
        </p:txBody>
      </p:sp>
    </p:spTree>
    <p:extLst>
      <p:ext uri="{BB962C8B-B14F-4D97-AF65-F5344CB8AC3E}">
        <p14:creationId xmlns:p14="http://schemas.microsoft.com/office/powerpoint/2010/main" val="4177724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Shawn</a:t>
            </a:r>
          </a:p>
          <a:p>
            <a:r>
              <a:rPr lang="en-US" dirty="0"/>
              <a:t>To fully support CES, there are</a:t>
            </a:r>
            <a:r>
              <a:rPr lang="en-US" baseline="0" dirty="0"/>
              <a:t> several sharing guidelines that VAMCs are required to meet…in the hub there are several documents that have been created outlining VACO National Privacy Guidance. Shawn will show you where you can find links to those resources during his portion of the presentation. </a:t>
            </a:r>
          </a:p>
          <a:p>
            <a:endParaRPr lang="en-US" baseline="0" dirty="0"/>
          </a:p>
          <a:p>
            <a:endParaRPr lang="en-US" baseline="0" dirty="0"/>
          </a:p>
          <a:p>
            <a:r>
              <a:rPr lang="en-US" baseline="0" dirty="0"/>
              <a:t>Universal ROI that allows adding to BNL to coordinate housing and referrals with other participating community partners.</a:t>
            </a:r>
          </a:p>
          <a:p>
            <a:endParaRPr lang="en-US" dirty="0"/>
          </a:p>
          <a:p>
            <a:r>
              <a:rPr lang="en-US" dirty="0"/>
              <a:t>HMIS: VACO</a:t>
            </a:r>
            <a:r>
              <a:rPr lang="en-US" baseline="0" dirty="0"/>
              <a:t> stance on entry of data into HMIS has not changed with the release of this guidance. It is still up to each individual VAMC whether or not they have the ability and therefore will move forward with entering directly into HMIS.</a:t>
            </a:r>
          </a:p>
          <a:p>
            <a:endParaRPr lang="en-US" baseline="0" dirty="0"/>
          </a:p>
          <a:p>
            <a:r>
              <a:rPr lang="en-US" baseline="0" dirty="0"/>
              <a:t>Aggregate data examples: higher level program numbers, outcomes, general demographic info</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3EB3145F-2029-443C-A8F6-05B140D8BE6E}" type="slidenum">
              <a:rPr lang="en-US" smtClean="0"/>
              <a:t>22</a:t>
            </a:fld>
            <a:endParaRPr lang="en-US" dirty="0"/>
          </a:p>
        </p:txBody>
      </p:sp>
    </p:spTree>
    <p:extLst>
      <p:ext uri="{BB962C8B-B14F-4D97-AF65-F5344CB8AC3E}">
        <p14:creationId xmlns:p14="http://schemas.microsoft.com/office/powerpoint/2010/main" val="1202733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Shawn</a:t>
            </a:r>
          </a:p>
          <a:p>
            <a:r>
              <a:rPr lang="en-US" dirty="0"/>
              <a:t>To fully support CES, there are</a:t>
            </a:r>
            <a:r>
              <a:rPr lang="en-US" baseline="0" dirty="0"/>
              <a:t> several sharing guidelines that VAMCs are required to meet…in the hub there are several documents that have been created outlining VACO National Privacy Guidance. Shawn will show you where you can find links to those resources during his portion of the presentation. </a:t>
            </a:r>
          </a:p>
          <a:p>
            <a:endParaRPr lang="en-US" baseline="0" dirty="0"/>
          </a:p>
          <a:p>
            <a:endParaRPr lang="en-US" baseline="0" dirty="0"/>
          </a:p>
          <a:p>
            <a:r>
              <a:rPr lang="en-US" baseline="0" dirty="0"/>
              <a:t>Universal ROI that allows adding to BNL to coordinate housing and referrals with other participating community partners.</a:t>
            </a:r>
          </a:p>
          <a:p>
            <a:endParaRPr lang="en-US" dirty="0"/>
          </a:p>
          <a:p>
            <a:r>
              <a:rPr lang="en-US" dirty="0"/>
              <a:t>HMIS: VACO</a:t>
            </a:r>
            <a:r>
              <a:rPr lang="en-US" baseline="0" dirty="0"/>
              <a:t> stance on entry of data into HMIS has not changed with the release of this guidance. It is still up to each individual VAMC whether or not they have the ability and therefore will move forward with entering directly into HMIS.</a:t>
            </a:r>
          </a:p>
          <a:p>
            <a:endParaRPr lang="en-US" baseline="0" dirty="0"/>
          </a:p>
          <a:p>
            <a:r>
              <a:rPr lang="en-US" baseline="0" dirty="0"/>
              <a:t>Aggregate data examples: higher level program numbers, outcomes, general demographic info</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3EB3145F-2029-443C-A8F6-05B140D8BE6E}" type="slidenum">
              <a:rPr lang="en-US" smtClean="0"/>
              <a:t>23</a:t>
            </a:fld>
            <a:endParaRPr lang="en-US" dirty="0"/>
          </a:p>
        </p:txBody>
      </p:sp>
    </p:spTree>
    <p:extLst>
      <p:ext uri="{BB962C8B-B14F-4D97-AF65-F5344CB8AC3E}">
        <p14:creationId xmlns:p14="http://schemas.microsoft.com/office/powerpoint/2010/main" val="1319301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Shawn</a:t>
            </a:r>
          </a:p>
          <a:p>
            <a:r>
              <a:rPr lang="en-US" dirty="0"/>
              <a:t>To fully support CES, there are</a:t>
            </a:r>
            <a:r>
              <a:rPr lang="en-US" baseline="0" dirty="0"/>
              <a:t> several sharing guidelines that VAMCs are required to meet…in the hub there are several documents that have been created outlining VACO National Privacy Guidance. Shawn will show you where you can find links to those resources during his portion of the presentation. </a:t>
            </a:r>
          </a:p>
          <a:p>
            <a:endParaRPr lang="en-US" baseline="0" dirty="0"/>
          </a:p>
          <a:p>
            <a:endParaRPr lang="en-US" baseline="0" dirty="0"/>
          </a:p>
          <a:p>
            <a:r>
              <a:rPr lang="en-US" baseline="0" dirty="0"/>
              <a:t>Universal ROI that allows adding to BNL to coordinate housing and referrals with other participating community partners.</a:t>
            </a:r>
          </a:p>
          <a:p>
            <a:endParaRPr lang="en-US" dirty="0"/>
          </a:p>
          <a:p>
            <a:r>
              <a:rPr lang="en-US" dirty="0"/>
              <a:t>HMIS: VACO</a:t>
            </a:r>
            <a:r>
              <a:rPr lang="en-US" baseline="0" dirty="0"/>
              <a:t> stance on entry of data into HMIS has not changed with the release of this guidance. It is still up to each individual VAMC whether or not they have the ability and therefore will move forward with entering directly into HMIS.</a:t>
            </a:r>
          </a:p>
          <a:p>
            <a:endParaRPr lang="en-US" baseline="0" dirty="0"/>
          </a:p>
          <a:p>
            <a:r>
              <a:rPr lang="en-US" baseline="0" dirty="0"/>
              <a:t>Aggregate data examples: higher level program numbers, outcomes, general demographic info</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3EB3145F-2029-443C-A8F6-05B140D8BE6E}" type="slidenum">
              <a:rPr lang="en-US" smtClean="0"/>
              <a:t>24</a:t>
            </a:fld>
            <a:endParaRPr lang="en-US" dirty="0"/>
          </a:p>
        </p:txBody>
      </p:sp>
    </p:spTree>
    <p:extLst>
      <p:ext uri="{BB962C8B-B14F-4D97-AF65-F5344CB8AC3E}">
        <p14:creationId xmlns:p14="http://schemas.microsoft.com/office/powerpoint/2010/main" val="2028475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24F56-B1DA-4927-9873-FDC90FE6DDF9}" type="slidenum">
              <a:rPr lang="en-US" smtClean="0"/>
              <a:t>25</a:t>
            </a:fld>
            <a:endParaRPr lang="en-US" dirty="0"/>
          </a:p>
        </p:txBody>
      </p:sp>
    </p:spTree>
    <p:extLst>
      <p:ext uri="{BB962C8B-B14F-4D97-AF65-F5344CB8AC3E}">
        <p14:creationId xmlns:p14="http://schemas.microsoft.com/office/powerpoint/2010/main" val="4248654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784A73-777F-9E45-8C47-11B25727D6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717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a:solidFill>
                  <a:schemeClr val="tx1"/>
                </a:solidFill>
                <a:effectLst/>
                <a:latin typeface="+mn-lt"/>
                <a:ea typeface="+mn-ea"/>
                <a:cs typeface="+mn-cs"/>
              </a:rPr>
              <a:t>Shawn</a:t>
            </a:r>
          </a:p>
          <a:p>
            <a:pPr lvl="0"/>
            <a:r>
              <a:rPr lang="en-US" sz="1200" b="1" i="1" kern="1200" dirty="0">
                <a:solidFill>
                  <a:schemeClr val="tx1"/>
                </a:solidFill>
                <a:effectLst/>
                <a:latin typeface="+mn-lt"/>
                <a:ea typeface="+mn-ea"/>
                <a:cs typeface="+mn-cs"/>
              </a:rPr>
              <a:t>Memo: VAMC Participation in the Continuums of Care Coordinated Entry System </a:t>
            </a:r>
            <a:r>
              <a:rPr lang="en-US" sz="1200" kern="1200" dirty="0">
                <a:solidFill>
                  <a:schemeClr val="tx1"/>
                </a:solidFill>
                <a:effectLst/>
                <a:latin typeface="+mn-lt"/>
                <a:ea typeface="+mn-ea"/>
                <a:cs typeface="+mn-cs"/>
              </a:rPr>
              <a:t>(Eileen)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   Purpose/Background of the</a:t>
            </a:r>
            <a:r>
              <a:rPr lang="en-US" sz="1200" kern="1200" baseline="0" dirty="0">
                <a:solidFill>
                  <a:schemeClr val="tx1"/>
                </a:solidFill>
                <a:effectLst/>
                <a:latin typeface="+mn-lt"/>
                <a:ea typeface="+mn-ea"/>
                <a:cs typeface="+mn-cs"/>
              </a:rPr>
              <a:t> DUSHOM memo</a:t>
            </a:r>
          </a:p>
          <a:p>
            <a:pPr marL="628650" marR="0" lvl="1" indent="-171450">
              <a:lnSpc>
                <a:spcPct val="11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   Vision, Why VAMC participation is critical for CES, building the need, what participation means</a:t>
            </a:r>
          </a:p>
          <a:p>
            <a:pPr marL="742950" marR="0" lvl="1" indent="-28575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New initiatives are complex and therefore labor intensive on the front end, but the benefits are great on the back end. As mentioned previously, even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with 3/1 deadline, the work is continuous, on-going evaluation and refinement is a given when two large systems are coming together and need to work efficiently.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Our</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goal as a national office was to first lay out some clear expectations for participation, then provide you with the support you need in getting to that place of participating to the fullest extent possible. </a:t>
            </a:r>
            <a:endParaRPr lang="en-US" dirty="0"/>
          </a:p>
        </p:txBody>
      </p:sp>
      <p:sp>
        <p:nvSpPr>
          <p:cNvPr id="4" name="Slide Number Placeholder 3"/>
          <p:cNvSpPr>
            <a:spLocks noGrp="1"/>
          </p:cNvSpPr>
          <p:nvPr>
            <p:ph type="sldNum" sz="quarter" idx="10"/>
          </p:nvPr>
        </p:nvSpPr>
        <p:spPr/>
        <p:txBody>
          <a:bodyPr/>
          <a:lstStyle/>
          <a:p>
            <a:fld id="{3EB3145F-2029-443C-A8F6-05B140D8BE6E}" type="slidenum">
              <a:rPr lang="en-US" smtClean="0"/>
              <a:t>13</a:t>
            </a:fld>
            <a:endParaRPr lang="en-US" dirty="0"/>
          </a:p>
        </p:txBody>
      </p:sp>
    </p:spTree>
    <p:extLst>
      <p:ext uri="{BB962C8B-B14F-4D97-AF65-F5344CB8AC3E}">
        <p14:creationId xmlns:p14="http://schemas.microsoft.com/office/powerpoint/2010/main" val="264255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Shawn</a:t>
            </a:r>
          </a:p>
          <a:p>
            <a:r>
              <a:rPr lang="en-US" dirty="0"/>
              <a:t>Brief overview of the different</a:t>
            </a:r>
            <a:r>
              <a:rPr lang="en-US" baseline="0" dirty="0"/>
              <a:t> sections of the policy.</a:t>
            </a:r>
            <a:endParaRPr lang="en-US" dirty="0"/>
          </a:p>
        </p:txBody>
      </p:sp>
      <p:sp>
        <p:nvSpPr>
          <p:cNvPr id="4" name="Slide Number Placeholder 3"/>
          <p:cNvSpPr>
            <a:spLocks noGrp="1"/>
          </p:cNvSpPr>
          <p:nvPr>
            <p:ph type="sldNum" sz="quarter" idx="10"/>
          </p:nvPr>
        </p:nvSpPr>
        <p:spPr/>
        <p:txBody>
          <a:bodyPr/>
          <a:lstStyle/>
          <a:p>
            <a:fld id="{3EB3145F-2029-443C-A8F6-05B140D8BE6E}" type="slidenum">
              <a:rPr lang="en-US" smtClean="0"/>
              <a:t>14</a:t>
            </a:fld>
            <a:endParaRPr lang="en-US" dirty="0"/>
          </a:p>
        </p:txBody>
      </p:sp>
    </p:spTree>
    <p:extLst>
      <p:ext uri="{BB962C8B-B14F-4D97-AF65-F5344CB8AC3E}">
        <p14:creationId xmlns:p14="http://schemas.microsoft.com/office/powerpoint/2010/main" val="302573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Shawn</a:t>
            </a:r>
          </a:p>
          <a:p>
            <a:r>
              <a:rPr lang="en-US" dirty="0"/>
              <a:t>Will add comments on level of approval needed</a:t>
            </a:r>
            <a:r>
              <a:rPr lang="en-US" baseline="0" dirty="0"/>
              <a:t> to participate (facility MC leadership or designee), why this is important (we have valuable experience and expertise on veteran issues to lend to the decision making processes). That there can be different people fulfilling this role for different CoCs (for those VAMCs with multiple). This would ideally be someone on the team who is able to bridge gaps in communication between systems, collaboratively participate in planning and conversation around community-wide issues impacting Veteran homelessness, someone who excels at working through challenges within a groups working together on complicated tasks.</a:t>
            </a:r>
            <a:endParaRPr lang="en-US" dirty="0"/>
          </a:p>
        </p:txBody>
      </p:sp>
      <p:sp>
        <p:nvSpPr>
          <p:cNvPr id="4" name="Slide Number Placeholder 3"/>
          <p:cNvSpPr>
            <a:spLocks noGrp="1"/>
          </p:cNvSpPr>
          <p:nvPr>
            <p:ph type="sldNum" sz="quarter" idx="10"/>
          </p:nvPr>
        </p:nvSpPr>
        <p:spPr/>
        <p:txBody>
          <a:bodyPr/>
          <a:lstStyle/>
          <a:p>
            <a:fld id="{3EB3145F-2029-443C-A8F6-05B140D8BE6E}" type="slidenum">
              <a:rPr lang="en-US" smtClean="0"/>
              <a:t>15</a:t>
            </a:fld>
            <a:endParaRPr lang="en-US" dirty="0"/>
          </a:p>
        </p:txBody>
      </p:sp>
    </p:spTree>
    <p:extLst>
      <p:ext uri="{BB962C8B-B14F-4D97-AF65-F5344CB8AC3E}">
        <p14:creationId xmlns:p14="http://schemas.microsoft.com/office/powerpoint/2010/main" val="285332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Shawn</a:t>
            </a:r>
          </a:p>
          <a:p>
            <a:r>
              <a:rPr lang="en-US" b="0" dirty="0"/>
              <a:t>The POC assigned to this role may</a:t>
            </a:r>
            <a:r>
              <a:rPr lang="en-US" b="0" baseline="0" dirty="0"/>
              <a:t> reach out to their CoC lead for additional information on the CoC and also these processes. If a POC is not sure how to make this initial connection, they can email our team, and we can assist. Please note that the contacts for coordinated entry may be different than the contact for case conferencing and the master list depending on how large the CoC is. Additionally, </a:t>
            </a:r>
            <a:r>
              <a:rPr lang="en-US" sz="1200" kern="1200" dirty="0">
                <a:solidFill>
                  <a:schemeClr val="tx1"/>
                </a:solidFill>
                <a:effectLst/>
                <a:latin typeface="+mn-lt"/>
                <a:ea typeface="+mn-ea"/>
                <a:cs typeface="+mn-cs"/>
              </a:rPr>
              <a:t>SSVF grantees can be a resource to CoCs and VAMCs as they are required to participate in Coordinated Entry but</a:t>
            </a:r>
            <a:r>
              <a:rPr lang="en-US" sz="1200" kern="1200" baseline="0" dirty="0">
                <a:solidFill>
                  <a:schemeClr val="tx1"/>
                </a:solidFill>
                <a:effectLst/>
                <a:latin typeface="+mn-lt"/>
                <a:ea typeface="+mn-ea"/>
                <a:cs typeface="+mn-cs"/>
              </a:rPr>
              <a:t> also have strong relationships to community planning efforts</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endParaRPr lang="en-US" b="0" baseline="0" dirty="0"/>
          </a:p>
          <a:p>
            <a:endParaRPr lang="en-US" b="0" baseline="0" dirty="0"/>
          </a:p>
          <a:p>
            <a:endParaRPr lang="en-US" b="0" dirty="0"/>
          </a:p>
          <a:p>
            <a:r>
              <a:rPr lang="en-US" b="0" dirty="0"/>
              <a:t>Qualities that</a:t>
            </a:r>
            <a:r>
              <a:rPr lang="en-US" b="0" baseline="0" dirty="0"/>
              <a:t> are essential for someone in this role</a:t>
            </a:r>
            <a:r>
              <a:rPr lang="en-US" b="0" dirty="0"/>
              <a:t>: Organized, collaborative, able to understand Veteran needs but work from a meso/macro perspective. In many cases, this person may be helping to barrier bust from</a:t>
            </a:r>
            <a:r>
              <a:rPr lang="en-US" b="0" baseline="0" dirty="0"/>
              <a:t> a system perspective</a:t>
            </a:r>
            <a:r>
              <a:rPr lang="en-US" b="0" dirty="0"/>
              <a:t> when something is not working well. While they may not directly oversee the VA staff member working with the household, they will need to support in helping to resolve any issues. They will also need to build partnerships with all homeless staff at the VAMC, be someone that staff can trust, and foster collaboration and communication. They</a:t>
            </a:r>
            <a:r>
              <a:rPr lang="en-US" b="0" baseline="0" dirty="0"/>
              <a:t> should be able to</a:t>
            </a:r>
            <a:r>
              <a:rPr lang="en-US" b="0" dirty="0"/>
              <a:t> communicate needs from the VAMC homeless staff back to the case conferencing team (almost like a diplomat) but then also be able to understand</a:t>
            </a:r>
            <a:r>
              <a:rPr lang="en-US" b="0" baseline="0" dirty="0"/>
              <a:t> and train other staff</a:t>
            </a:r>
            <a:r>
              <a:rPr lang="en-US" b="0" dirty="0"/>
              <a:t>. They should have strong relationship building skills, the ability to understand complex</a:t>
            </a:r>
            <a:r>
              <a:rPr lang="en-US" b="0" baseline="0" dirty="0"/>
              <a:t> systems, enjoy learning, be a self-starter who takes initiative, and be a strategic thinker who can brainstorm but also execute and implement. </a:t>
            </a:r>
            <a:endParaRPr lang="en-US" b="0" dirty="0"/>
          </a:p>
          <a:p>
            <a:endParaRPr lang="en-US" dirty="0"/>
          </a:p>
          <a:p>
            <a:r>
              <a:rPr lang="en-US" dirty="0"/>
              <a:t>Will emphasize the consistency in POC required/needed here</a:t>
            </a:r>
            <a:r>
              <a:rPr lang="en-US" baseline="0" dirty="0"/>
              <a:t> and why.</a:t>
            </a:r>
            <a:endParaRPr lang="en-US" dirty="0"/>
          </a:p>
          <a:p>
            <a:r>
              <a:rPr lang="en-US" dirty="0"/>
              <a:t>Will emphasize the need to be</a:t>
            </a:r>
            <a:r>
              <a:rPr lang="en-US" baseline="0" dirty="0"/>
              <a:t> prepared each meeting and why (whole purpose of case conferencing is to make real-time decisions based on the conferencing discussion, etc.)</a:t>
            </a:r>
          </a:p>
        </p:txBody>
      </p:sp>
      <p:sp>
        <p:nvSpPr>
          <p:cNvPr id="4" name="Slide Number Placeholder 3"/>
          <p:cNvSpPr>
            <a:spLocks noGrp="1"/>
          </p:cNvSpPr>
          <p:nvPr>
            <p:ph type="sldNum" sz="quarter" idx="10"/>
          </p:nvPr>
        </p:nvSpPr>
        <p:spPr/>
        <p:txBody>
          <a:bodyPr/>
          <a:lstStyle/>
          <a:p>
            <a:fld id="{3EB3145F-2029-443C-A8F6-05B140D8BE6E}" type="slidenum">
              <a:rPr lang="en-US" smtClean="0"/>
              <a:t>16</a:t>
            </a:fld>
            <a:endParaRPr lang="en-US" dirty="0"/>
          </a:p>
        </p:txBody>
      </p:sp>
    </p:spTree>
    <p:extLst>
      <p:ext uri="{BB962C8B-B14F-4D97-AF65-F5344CB8AC3E}">
        <p14:creationId xmlns:p14="http://schemas.microsoft.com/office/powerpoint/2010/main" val="329891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BNL is also referred to as a “community-wide list”, “master list” or “active list”</a:t>
            </a:r>
          </a:p>
          <a:p>
            <a:endParaRPr lang="en-US" dirty="0"/>
          </a:p>
        </p:txBody>
      </p:sp>
      <p:sp>
        <p:nvSpPr>
          <p:cNvPr id="4" name="Slide Number Placeholder 3"/>
          <p:cNvSpPr>
            <a:spLocks noGrp="1"/>
          </p:cNvSpPr>
          <p:nvPr>
            <p:ph type="sldNum" sz="quarter" idx="10"/>
          </p:nvPr>
        </p:nvSpPr>
        <p:spPr/>
        <p:txBody>
          <a:bodyPr/>
          <a:lstStyle/>
          <a:p>
            <a:fld id="{3EB3145F-2029-443C-A8F6-05B140D8BE6E}" type="slidenum">
              <a:rPr lang="en-US" smtClean="0"/>
              <a:t>17</a:t>
            </a:fld>
            <a:endParaRPr lang="en-US" dirty="0"/>
          </a:p>
        </p:txBody>
      </p:sp>
    </p:spTree>
    <p:extLst>
      <p:ext uri="{BB962C8B-B14F-4D97-AF65-F5344CB8AC3E}">
        <p14:creationId xmlns:p14="http://schemas.microsoft.com/office/powerpoint/2010/main" val="2198632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Shawn</a:t>
            </a:r>
          </a:p>
          <a:p>
            <a:r>
              <a:rPr lang="en-US" dirty="0"/>
              <a:t>HUD requirement of CoCs is that they implement this</a:t>
            </a:r>
            <a:r>
              <a:rPr lang="en-US" baseline="0" dirty="0"/>
              <a:t> tool by January 2018.</a:t>
            </a:r>
          </a:p>
          <a:p>
            <a:endParaRPr lang="en-US" baseline="0" dirty="0"/>
          </a:p>
          <a:p>
            <a:r>
              <a:rPr lang="en-US" baseline="0" dirty="0"/>
              <a:t>Goal is to integrate into the local CES to the fullest extent possible. When it comes to assessment tools, this means adopting the assessment tool when ever it is possible. We recognize that there is a geographical mismatch between VAMC catchment areas and CoC boundaries. This means that many VAMCs are coordinating with multiple CoCs and that each of these CoCs may have a different assessment tool. We felt that in these cases, it may not be feasible for the VAMC to adopt each of those tools from each of those different CoCs which is why we’ve outline the requirement as such.</a:t>
            </a:r>
          </a:p>
          <a:p>
            <a:endParaRPr lang="en-US" baseline="0" dirty="0"/>
          </a:p>
          <a:p>
            <a:r>
              <a:rPr lang="en-US" baseline="0" dirty="0"/>
              <a:t>It is permissible to adopt the screening tool of one or two CoCs, but not all (it is not an all-or-nothing for VAMCs). Where there is not adoption for any one CoC, the requirement for communication of internal processes remains.</a:t>
            </a:r>
          </a:p>
          <a:p>
            <a:endParaRPr lang="en-US" baseline="0" dirty="0"/>
          </a:p>
          <a:p>
            <a:r>
              <a:rPr lang="en-US" baseline="0" dirty="0"/>
              <a:t>Communication of screening and prioritization process: </a:t>
            </a:r>
          </a:p>
          <a:p>
            <a:r>
              <a:rPr lang="en-US" baseline="0" dirty="0"/>
              <a:t>* Written policy ensures that the process will stay in place no matter what happens with change in staff and leadership</a:t>
            </a:r>
          </a:p>
          <a:p>
            <a:pPr marL="171450" indent="-171450">
              <a:buFont typeface="Arial" panose="020B0604020202020204" pitchFamily="34" charset="0"/>
              <a:buChar char="•"/>
            </a:pPr>
            <a:r>
              <a:rPr lang="en-US" baseline="0" dirty="0"/>
              <a:t>Pointing out the obvious that this process will require the VAMC to look at their internal system and make sure they are clear on how they screen and prioritize Veterans. From there, this must be articulated clearly. How do they know if it is clear? Ask for CoC/partner feedback! “Does this make sense to you?”, “Is this process clear?”This is not a “one and done” on VA’s side, but a process of continuous refinement of ensuring that processes are clearly understood. Understand that our system is not the CoC’s system, therefore the obvious pieces of our system – including challenges – may not be known or understood by community partners. This is going to require conversation, time, commitment.</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EB3145F-2029-443C-A8F6-05B140D8BE6E}" type="slidenum">
              <a:rPr lang="en-US" smtClean="0"/>
              <a:t>18</a:t>
            </a:fld>
            <a:endParaRPr lang="en-US" dirty="0"/>
          </a:p>
        </p:txBody>
      </p:sp>
    </p:spTree>
    <p:extLst>
      <p:ext uri="{BB962C8B-B14F-4D97-AF65-F5344CB8AC3E}">
        <p14:creationId xmlns:p14="http://schemas.microsoft.com/office/powerpoint/2010/main" val="260707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Shawn</a:t>
            </a:r>
          </a:p>
          <a:p>
            <a:r>
              <a:rPr lang="en-US" dirty="0"/>
              <a:t>I</a:t>
            </a:r>
            <a:r>
              <a:rPr lang="en-US" baseline="0" dirty="0"/>
              <a:t> recognize there are a lot of specific questions about this requirement. Later on, we will discuss full dedication of resources – which is absolutely permitted and would be the highest level of integration into CES – and then some that have worked with their CoC to have partial dedication of VA resources to CES.</a:t>
            </a:r>
          </a:p>
          <a:p>
            <a:endParaRPr lang="en-US" baseline="0" dirty="0"/>
          </a:p>
          <a:p>
            <a:r>
              <a:rPr lang="en-US" dirty="0"/>
              <a:t>Reiterate the need for conversation, multiple</a:t>
            </a:r>
            <a:r>
              <a:rPr lang="en-US" baseline="0" dirty="0"/>
              <a:t> conversations with CoC for this requirement to be fully met. VAMCs and CoCs both, together, need to be strategic with resources because the need is so great and in most communities, the resources do not match that need. Reiterate the need for VAMCs to be clear on their internal process so that they can then articulate it to the CoC. Encourage them to be open to feedback and flexible where they can so that these systems have the highest likelihood of successfully coming together and integrated.</a:t>
            </a:r>
            <a:endParaRPr lang="en-US" dirty="0"/>
          </a:p>
          <a:p>
            <a:endParaRPr lang="en-US" dirty="0"/>
          </a:p>
          <a:p>
            <a:endParaRPr lang="en-US" dirty="0"/>
          </a:p>
          <a:p>
            <a:r>
              <a:rPr lang="en-US" dirty="0"/>
              <a:t>Note to reviewers </a:t>
            </a:r>
            <a:r>
              <a:rPr lang="en-US" dirty="0">
                <a:sym typeface="Wingdings" panose="05000000000000000000" pitchFamily="2" charset="2"/>
              </a:rPr>
              <a:t> : </a:t>
            </a:r>
            <a:r>
              <a:rPr lang="en-US" dirty="0"/>
              <a:t>I think</a:t>
            </a:r>
            <a:r>
              <a:rPr lang="en-US" baseline="0" dirty="0"/>
              <a:t> I will mention something about RRTPs in this slide --- I have a call with them on Monday. In the past we have discussed not having them included in this requirement since they are technically under MH and we’ve been unable to “mandate” it. I don’t expect that to change.</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EB3145F-2029-443C-A8F6-05B140D8BE6E}" type="slidenum">
              <a:rPr lang="en-US" smtClean="0"/>
              <a:t>19</a:t>
            </a:fld>
            <a:endParaRPr lang="en-US" dirty="0"/>
          </a:p>
        </p:txBody>
      </p:sp>
    </p:spTree>
    <p:extLst>
      <p:ext uri="{BB962C8B-B14F-4D97-AF65-F5344CB8AC3E}">
        <p14:creationId xmlns:p14="http://schemas.microsoft.com/office/powerpoint/2010/main" val="268330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Shawn</a:t>
            </a:r>
          </a:p>
          <a:p>
            <a:r>
              <a:rPr lang="en-US" dirty="0"/>
              <a:t>To fully support CES, there are</a:t>
            </a:r>
            <a:r>
              <a:rPr lang="en-US" baseline="0" dirty="0"/>
              <a:t> several sharing guidelines that VAMCs are required to meet…in the hub there are several documents that have been created outlining VACO National Privacy Guidance. Shawn will show you where you can find links to those resources during his portion of the presentation. </a:t>
            </a:r>
          </a:p>
          <a:p>
            <a:endParaRPr lang="en-US" baseline="0" dirty="0"/>
          </a:p>
          <a:p>
            <a:endParaRPr lang="en-US" baseline="0" dirty="0"/>
          </a:p>
          <a:p>
            <a:r>
              <a:rPr lang="en-US" baseline="0" dirty="0"/>
              <a:t>Universal ROI that allows adding to BNL to coordinate housing and referrals with other participating community partners.</a:t>
            </a:r>
          </a:p>
          <a:p>
            <a:endParaRPr lang="en-US" dirty="0"/>
          </a:p>
          <a:p>
            <a:r>
              <a:rPr lang="en-US" dirty="0"/>
              <a:t>HMIS: VACO</a:t>
            </a:r>
            <a:r>
              <a:rPr lang="en-US" baseline="0" dirty="0"/>
              <a:t> stance on entry of data into HMIS has not changed with the release of this guidance. It is still up to each individual VAMC whether or not they have the ability and therefore will move forward with entering directly into HMIS.</a:t>
            </a:r>
          </a:p>
          <a:p>
            <a:endParaRPr lang="en-US" baseline="0" dirty="0"/>
          </a:p>
          <a:p>
            <a:r>
              <a:rPr lang="en-US" baseline="0" dirty="0"/>
              <a:t>Aggregate data examples: higher level program numbers, outcomes, general demographic info</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3EB3145F-2029-443C-A8F6-05B140D8BE6E}" type="slidenum">
              <a:rPr lang="en-US" smtClean="0"/>
              <a:t>20</a:t>
            </a:fld>
            <a:endParaRPr lang="en-US" dirty="0"/>
          </a:p>
        </p:txBody>
      </p:sp>
    </p:spTree>
    <p:extLst>
      <p:ext uri="{BB962C8B-B14F-4D97-AF65-F5344CB8AC3E}">
        <p14:creationId xmlns:p14="http://schemas.microsoft.com/office/powerpoint/2010/main" val="1574606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FF145E-185F-4B12-95D8-40500F35B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63084" y="3100388"/>
            <a:ext cx="10363200" cy="1362075"/>
          </a:xfrm>
          <a:prstGeom prst="rect">
            <a:avLst/>
          </a:prstGeom>
        </p:spPr>
        <p:txBody>
          <a:bodyPr anchor="t">
            <a:normAutofit/>
          </a:bodyPr>
          <a:lstStyle>
            <a:lvl1pPr algn="l">
              <a:defRPr sz="3200" b="1"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1600201"/>
            <a:ext cx="10363200" cy="1500187"/>
          </a:xfrm>
        </p:spPr>
        <p:txBody>
          <a:bodyPr anchor="b">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0" name="Text Placeholder 9"/>
          <p:cNvSpPr>
            <a:spLocks noGrp="1"/>
          </p:cNvSpPr>
          <p:nvPr>
            <p:ph type="body" sz="quarter" idx="10"/>
          </p:nvPr>
        </p:nvSpPr>
        <p:spPr>
          <a:xfrm>
            <a:off x="1016000" y="4495800"/>
            <a:ext cx="5283200" cy="1143000"/>
          </a:xfrm>
        </p:spPr>
        <p:txBody>
          <a:bodyPr/>
          <a:lstStyle>
            <a:lvl1pPr marL="0" indent="0">
              <a:buNone/>
              <a:defRPr>
                <a:solidFill>
                  <a:schemeClr val="tx1">
                    <a:lumMod val="65000"/>
                    <a:lumOff val="35000"/>
                  </a:schemeClr>
                </a:solidFill>
              </a:defRPr>
            </a:lvl1pPr>
          </a:lstStyle>
          <a:p>
            <a:pPr lvl="0"/>
            <a:r>
              <a:rPr lang="en-US"/>
              <a:t>Edit Master text styles</a:t>
            </a:r>
          </a:p>
        </p:txBody>
      </p:sp>
    </p:spTree>
    <p:extLst>
      <p:ext uri="{BB962C8B-B14F-4D97-AF65-F5344CB8AC3E}">
        <p14:creationId xmlns:p14="http://schemas.microsoft.com/office/powerpoint/2010/main" val="314584411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98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5140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EA76C7-2CD3-4F31-A131-BDA6AFEED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2"/>
          <p:cNvSpPr>
            <a:spLocks noGrp="1"/>
          </p:cNvSpPr>
          <p:nvPr>
            <p:ph idx="1"/>
          </p:nvPr>
        </p:nvSpPr>
        <p:spPr>
          <a:xfrm>
            <a:off x="609600" y="1447800"/>
            <a:ext cx="10972800" cy="4572000"/>
          </a:xfrm>
          <a:prstGeom prst="rect">
            <a:avLst/>
          </a:prstGeom>
        </p:spPr>
        <p:txBody>
          <a:bodyPr vert="horz" lIns="91440" tIns="45720" rIns="91440" bIns="45720" rtlCol="0">
            <a:normAutofit/>
          </a:bodyPr>
          <a:lstStyle>
            <a:lvl1pPr marL="342900" indent="-342900">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1600200" indent="-228600">
              <a:buClr>
                <a:schemeClr val="accent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958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2E7DDA-3E28-4A07-84FF-3BB7D6A76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63084" y="3100388"/>
            <a:ext cx="10363200" cy="1362075"/>
          </a:xfrm>
          <a:prstGeom prst="rect">
            <a:avLst/>
          </a:prstGeom>
        </p:spPr>
        <p:txBody>
          <a:bodyPr anchor="t">
            <a:normAutofit/>
          </a:bodyPr>
          <a:lstStyle>
            <a:lvl1pPr algn="l">
              <a:defRPr sz="3200" b="1"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1600201"/>
            <a:ext cx="10363200" cy="1500187"/>
          </a:xfrm>
        </p:spPr>
        <p:txBody>
          <a:bodyPr anchor="b">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8528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1EFBFF-57F7-4DFB-A570-C817579FD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609600" y="1447800"/>
            <a:ext cx="5384800" cy="4572000"/>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47800"/>
            <a:ext cx="5384800" cy="4572000"/>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928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D17D8D-3D04-4CBA-86CE-4F21F5531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447800"/>
            <a:ext cx="5386917"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33600"/>
            <a:ext cx="5386917" cy="3886200"/>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447800"/>
            <a:ext cx="5389033"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33600"/>
            <a:ext cx="5389033" cy="3886200"/>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11"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12" name="Slide Number Placeholder 5"/>
          <p:cNvSpPr>
            <a:spLocks noGrp="1"/>
          </p:cNvSpPr>
          <p:nvPr>
            <p:ph type="sldNum" sz="quarter" idx="10"/>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695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B5107F-1178-4673-B71F-6F6368289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8"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158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5D25AB-1792-46FD-9403-2E19CC587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4766733" y="1447799"/>
            <a:ext cx="6815667" cy="4572001"/>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1447798"/>
            <a:ext cx="4011084" cy="4572001"/>
          </a:xfrm>
          <a:solidFill>
            <a:srgbClr val="FFFFFF"/>
          </a:solidFill>
          <a:ln>
            <a:solidFill>
              <a:srgbClr val="BFBFBF"/>
            </a:solidFill>
          </a:ln>
        </p:spPr>
        <p:txBody>
          <a:bodyP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8"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0699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38400" y="1658255"/>
            <a:ext cx="7315200" cy="2724039"/>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4949032"/>
            <a:ext cx="7315200" cy="613568"/>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8"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00344F9F-F0EA-4DF8-9EAA-8BAAC28BE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347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D8E3E-AF06-4D69-A836-94BA67F54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8839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445BD0-3817-42C4-926C-7991BAD3477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371600"/>
            <a:ext cx="10972800"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pPr fontAlgn="base">
              <a:spcBef>
                <a:spcPct val="0"/>
              </a:spcBef>
              <a:spcAft>
                <a:spcPct val="0"/>
              </a:spcAft>
            </a:pPr>
            <a:fld id="{84878344-ACF8-4BEF-825F-4772DDDDA850}" type="slidenum">
              <a:rPr lang="en-US" smtClean="0">
                <a:solidFill>
                  <a:prstClr val="black">
                    <a:tint val="75000"/>
                  </a:prstClr>
                </a:solidFill>
                <a:latin typeface="Arial" charset="0"/>
              </a:rPr>
              <a:pPr fontAlgn="base">
                <a:spcBef>
                  <a:spcPct val="0"/>
                </a:spcBef>
                <a:spcAft>
                  <a:spcPct val="0"/>
                </a:spcAft>
              </a:pPr>
              <a:t>‹#›</a:t>
            </a:fld>
            <a:endParaRPr lang="en-US" dirty="0">
              <a:solidFill>
                <a:prstClr val="black">
                  <a:tint val="75000"/>
                </a:prstClr>
              </a:solidFill>
              <a:latin typeface="Arial" charset="0"/>
            </a:endParaRPr>
          </a:p>
        </p:txBody>
      </p:sp>
      <p:sp>
        <p:nvSpPr>
          <p:cNvPr id="8" name="Title Placeholder 1"/>
          <p:cNvSpPr txBox="1">
            <a:spLocks/>
          </p:cNvSpPr>
          <p:nvPr/>
        </p:nvSpPr>
        <p:spPr>
          <a:xfrm>
            <a:off x="203200" y="76200"/>
            <a:ext cx="9347200" cy="9906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none" spc="0">
                <a:ln>
                  <a:noFill/>
                </a:ln>
                <a:solidFill>
                  <a:schemeClr val="bg2">
                    <a:lumMod val="50000"/>
                  </a:schemeClr>
                </a:solidFill>
                <a:effectLst/>
                <a:latin typeface="Georgia"/>
                <a:ea typeface="+mj-ea"/>
                <a:cs typeface="Georgia"/>
              </a:defRPr>
            </a:lvl1pPr>
          </a:lstStyle>
          <a:p>
            <a:r>
              <a:rPr lang="en-US" sz="2800" dirty="0">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173117100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711" r:id="rId11"/>
  </p:sldLayoutIdLst>
  <p:hf hdr="0" ftr="0" dt="0"/>
  <p:txStyles>
    <p:titleStyle>
      <a:lvl1pPr algn="l" defTabSz="457200" rtl="0" eaLnBrk="1" latinLnBrk="0" hangingPunct="1">
        <a:spcBef>
          <a:spcPct val="0"/>
        </a:spcBef>
        <a:buNone/>
        <a:defRPr sz="2800" b="0" kern="1200" cap="none" spc="0">
          <a:ln>
            <a:solidFill>
              <a:schemeClr val="bg2">
                <a:lumMod val="50000"/>
              </a:schemeClr>
            </a:solidFill>
          </a:ln>
          <a:solidFill>
            <a:schemeClr val="bg2">
              <a:lumMod val="50000"/>
            </a:schemeClr>
          </a:solidFill>
          <a:effectLst/>
          <a:latin typeface="Georgia"/>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va.gov/opa/publications/benefits_book/Chapter_1_Health_Care_Benefits.as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va.gov/HOMELESS/ssvf/docs/SSVF_ProgramGuideOctober2016_Final.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Kenneth.Mueller@V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Coordinated Entry System</a:t>
            </a:r>
          </a:p>
        </p:txBody>
      </p:sp>
      <p:sp>
        <p:nvSpPr>
          <p:cNvPr id="6" name="Text Placeholder 5"/>
          <p:cNvSpPr>
            <a:spLocks noGrp="1"/>
          </p:cNvSpPr>
          <p:nvPr>
            <p:ph type="body" idx="1"/>
          </p:nvPr>
        </p:nvSpPr>
        <p:spPr/>
        <p:txBody>
          <a:bodyPr>
            <a:normAutofit/>
          </a:bodyPr>
          <a:lstStyle/>
          <a:p>
            <a:r>
              <a:rPr lang="en-US" dirty="0"/>
              <a:t>Florida Institute on Homelessness and Supportive Housing</a:t>
            </a:r>
          </a:p>
        </p:txBody>
      </p:sp>
      <p:sp>
        <p:nvSpPr>
          <p:cNvPr id="2" name="Text Placeholder 1">
            <a:extLst>
              <a:ext uri="{FF2B5EF4-FFF2-40B4-BE49-F238E27FC236}">
                <a16:creationId xmlns:a16="http://schemas.microsoft.com/office/drawing/2014/main" id="{76A3ED88-12B4-4304-A3E6-6A768E03E6AF}"/>
              </a:ext>
            </a:extLst>
          </p:cNvPr>
          <p:cNvSpPr>
            <a:spLocks noGrp="1"/>
          </p:cNvSpPr>
          <p:nvPr>
            <p:ph type="body" sz="quarter" idx="10"/>
          </p:nvPr>
        </p:nvSpPr>
        <p:spPr>
          <a:xfrm>
            <a:off x="1016000" y="4495800"/>
            <a:ext cx="3935828" cy="1143000"/>
          </a:xfrm>
        </p:spPr>
        <p:txBody>
          <a:bodyPr>
            <a:normAutofit/>
          </a:bodyPr>
          <a:lstStyle/>
          <a:p>
            <a:r>
              <a:rPr lang="en-US" dirty="0">
                <a:solidFill>
                  <a:schemeClr val="tx1"/>
                </a:solidFill>
              </a:rPr>
              <a:t>Ken Mueller, LCSW, MBA</a:t>
            </a:r>
          </a:p>
          <a:p>
            <a:r>
              <a:rPr lang="en-US" dirty="0">
                <a:solidFill>
                  <a:schemeClr val="tx1"/>
                </a:solidFill>
              </a:rPr>
              <a:t>Homeless Program Manager</a:t>
            </a:r>
          </a:p>
          <a:p>
            <a:r>
              <a:rPr lang="en-US" dirty="0">
                <a:solidFill>
                  <a:schemeClr val="tx1"/>
                </a:solidFill>
              </a:rPr>
              <a:t>Orlando VAMC</a:t>
            </a:r>
          </a:p>
          <a:p>
            <a:endParaRPr lang="en-US" dirty="0"/>
          </a:p>
        </p:txBody>
      </p:sp>
      <p:sp>
        <p:nvSpPr>
          <p:cNvPr id="3" name="Rectangle 2">
            <a:extLst>
              <a:ext uri="{FF2B5EF4-FFF2-40B4-BE49-F238E27FC236}">
                <a16:creationId xmlns:a16="http://schemas.microsoft.com/office/drawing/2014/main" id="{2B181A39-E2D6-4377-9CD2-FABC692BF10B}"/>
              </a:ext>
            </a:extLst>
          </p:cNvPr>
          <p:cNvSpPr/>
          <p:nvPr/>
        </p:nvSpPr>
        <p:spPr>
          <a:xfrm>
            <a:off x="5341034" y="4495800"/>
            <a:ext cx="6096000" cy="923330"/>
          </a:xfrm>
          <a:prstGeom prst="rect">
            <a:avLst/>
          </a:prstGeom>
        </p:spPr>
        <p:txBody>
          <a:bodyPr>
            <a:spAutoFit/>
          </a:bodyPr>
          <a:lstStyle/>
          <a:p>
            <a:r>
              <a:rPr lang="en-US" dirty="0">
                <a:ea typeface="Calibri" panose="020F0502020204030204" pitchFamily="34" charset="0"/>
                <a:cs typeface="Calibri" panose="020F0502020204030204" pitchFamily="34" charset="0"/>
              </a:rPr>
              <a:t>Michelle Laycox, LCSW, ACSW, BCD</a:t>
            </a:r>
          </a:p>
          <a:p>
            <a:r>
              <a:rPr lang="en-US" dirty="0">
                <a:ea typeface="Calibri" panose="020F0502020204030204" pitchFamily="34" charset="0"/>
                <a:cs typeface="Calibri" panose="020F0502020204030204" pitchFamily="34" charset="0"/>
              </a:rPr>
              <a:t>Section Chief, Social Work Service, Homeless Program</a:t>
            </a:r>
          </a:p>
          <a:p>
            <a:r>
              <a:rPr lang="en-US" dirty="0">
                <a:ea typeface="Calibri" panose="020F0502020204030204" pitchFamily="34" charset="0"/>
                <a:cs typeface="Calibri" panose="020F0502020204030204" pitchFamily="34" charset="0"/>
              </a:rPr>
              <a:t>Bay Pines VA Healthcare System</a:t>
            </a:r>
          </a:p>
        </p:txBody>
      </p:sp>
    </p:spTree>
    <p:extLst>
      <p:ext uri="{BB962C8B-B14F-4D97-AF65-F5344CB8AC3E}">
        <p14:creationId xmlns:p14="http://schemas.microsoft.com/office/powerpoint/2010/main" val="3866944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84317-0D41-4583-BE53-5255DD47AF8D}"/>
              </a:ext>
            </a:extLst>
          </p:cNvPr>
          <p:cNvSpPr>
            <a:spLocks noGrp="1"/>
          </p:cNvSpPr>
          <p:nvPr>
            <p:ph type="title"/>
          </p:nvPr>
        </p:nvSpPr>
        <p:spPr/>
        <p:txBody>
          <a:bodyPr/>
          <a:lstStyle/>
          <a:p>
            <a:r>
              <a:rPr lang="en-US" dirty="0"/>
              <a:t>Bay Pines: The Here and Now</a:t>
            </a:r>
          </a:p>
        </p:txBody>
      </p:sp>
      <p:sp>
        <p:nvSpPr>
          <p:cNvPr id="3" name="Content Placeholder 2">
            <a:extLst>
              <a:ext uri="{FF2B5EF4-FFF2-40B4-BE49-F238E27FC236}">
                <a16:creationId xmlns:a16="http://schemas.microsoft.com/office/drawing/2014/main" id="{8C5E6ABD-9D6C-4A10-89F3-A3F95C2C2D26}"/>
              </a:ext>
            </a:extLst>
          </p:cNvPr>
          <p:cNvSpPr>
            <a:spLocks noGrp="1"/>
          </p:cNvSpPr>
          <p:nvPr>
            <p:ph idx="1"/>
          </p:nvPr>
        </p:nvSpPr>
        <p:spPr>
          <a:xfrm>
            <a:off x="203200" y="1447800"/>
            <a:ext cx="11379200" cy="4572000"/>
          </a:xfrm>
        </p:spPr>
        <p:txBody>
          <a:bodyPr>
            <a:normAutofit/>
          </a:bodyPr>
          <a:lstStyle/>
          <a:p>
            <a:r>
              <a:rPr lang="en-US" dirty="0"/>
              <a:t>GPD Referral calls are held weekly with GPD providers, CE Navigators, Outreach Workers and with access to SSVF staff </a:t>
            </a:r>
          </a:p>
          <a:p>
            <a:endParaRPr lang="en-US" sz="1000" dirty="0"/>
          </a:p>
          <a:p>
            <a:r>
              <a:rPr lang="en-US" dirty="0"/>
              <a:t>CoC members review BNL(By Name List) during Active List meetings and remove non-veterans from the list</a:t>
            </a:r>
          </a:p>
          <a:p>
            <a:endParaRPr lang="en-US" sz="1000" dirty="0"/>
          </a:p>
          <a:p>
            <a:r>
              <a:rPr lang="en-US" dirty="0"/>
              <a:t> A new Veterans Referral list created weekly from the BNL of newly VI-SPDAT veterans is secure emailed to GPD Referral call team members prior to the call</a:t>
            </a:r>
          </a:p>
          <a:p>
            <a:endParaRPr lang="en-US" sz="1000" dirty="0"/>
          </a:p>
          <a:p>
            <a:r>
              <a:rPr lang="en-US" dirty="0"/>
              <a:t>Cases are reviewed during the call and referred according to specific GPD model and VI-SPDAT score prioritizing the most vulnerable(highest)</a:t>
            </a:r>
          </a:p>
          <a:p>
            <a:endParaRPr lang="en-US" sz="1000" dirty="0"/>
          </a:p>
          <a:p>
            <a:r>
              <a:rPr lang="en-US" dirty="0"/>
              <a:t>Once identified, GPD providers reach out, educate and offer GPD  to veterans if no other permanent housing offer is available</a:t>
            </a:r>
          </a:p>
          <a:p>
            <a:endParaRPr lang="en-US" dirty="0"/>
          </a:p>
          <a:p>
            <a:endParaRPr lang="en-US" dirty="0"/>
          </a:p>
          <a:p>
            <a:endParaRPr lang="en-US" sz="3200" dirty="0"/>
          </a:p>
          <a:p>
            <a:pPr marL="0" indent="0">
              <a:buNone/>
            </a:pPr>
            <a:endParaRPr lang="en-US" sz="3200" dirty="0"/>
          </a:p>
          <a:p>
            <a:endParaRPr lang="en-US" dirty="0"/>
          </a:p>
        </p:txBody>
      </p:sp>
    </p:spTree>
    <p:extLst>
      <p:ext uri="{BB962C8B-B14F-4D97-AF65-F5344CB8AC3E}">
        <p14:creationId xmlns:p14="http://schemas.microsoft.com/office/powerpoint/2010/main" val="290708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416C-C1D1-48A6-8246-B23AB44E07EC}"/>
              </a:ext>
            </a:extLst>
          </p:cNvPr>
          <p:cNvSpPr>
            <a:spLocks noGrp="1"/>
          </p:cNvSpPr>
          <p:nvPr>
            <p:ph type="title"/>
          </p:nvPr>
        </p:nvSpPr>
        <p:spPr/>
        <p:txBody>
          <a:bodyPr/>
          <a:lstStyle/>
          <a:p>
            <a:r>
              <a:rPr lang="en-US" dirty="0"/>
              <a:t>Bay Pines: Challenges &amp; Successes</a:t>
            </a:r>
          </a:p>
        </p:txBody>
      </p:sp>
      <p:sp>
        <p:nvSpPr>
          <p:cNvPr id="3" name="Content Placeholder 2">
            <a:extLst>
              <a:ext uri="{FF2B5EF4-FFF2-40B4-BE49-F238E27FC236}">
                <a16:creationId xmlns:a16="http://schemas.microsoft.com/office/drawing/2014/main" id="{2BF8ADA9-E486-455B-9AF1-4D03F10F7A23}"/>
              </a:ext>
            </a:extLst>
          </p:cNvPr>
          <p:cNvSpPr>
            <a:spLocks noGrp="1"/>
          </p:cNvSpPr>
          <p:nvPr>
            <p:ph idx="1"/>
          </p:nvPr>
        </p:nvSpPr>
        <p:spPr>
          <a:xfrm>
            <a:off x="578466" y="1303727"/>
            <a:ext cx="8596668" cy="5359400"/>
          </a:xfrm>
        </p:spPr>
        <p:txBody>
          <a:bodyPr>
            <a:normAutofit/>
          </a:bodyPr>
          <a:lstStyle/>
          <a:p>
            <a:pPr marL="0" indent="0">
              <a:buNone/>
            </a:pPr>
            <a:r>
              <a:rPr lang="en-US" dirty="0"/>
              <a:t>Challenges:</a:t>
            </a:r>
          </a:p>
          <a:p>
            <a:r>
              <a:rPr lang="en-US" dirty="0"/>
              <a:t>“Buy in” to Housing First, “Housing Focused” philosophy</a:t>
            </a:r>
          </a:p>
          <a:p>
            <a:r>
              <a:rPr lang="en-US" dirty="0"/>
              <a:t>Shifting to shorter length of stay mindset</a:t>
            </a:r>
          </a:p>
          <a:p>
            <a:r>
              <a:rPr lang="en-US" dirty="0"/>
              <a:t>Occupancy rate impacted initially due to difficulty locating veterans</a:t>
            </a:r>
          </a:p>
          <a:p>
            <a:r>
              <a:rPr lang="en-US" dirty="0"/>
              <a:t>Getting GPD programs to accept more challenging veterans</a:t>
            </a:r>
          </a:p>
          <a:p>
            <a:endParaRPr lang="en-US" dirty="0"/>
          </a:p>
          <a:p>
            <a:pPr marL="0" indent="0">
              <a:buNone/>
            </a:pPr>
            <a:r>
              <a:rPr lang="en-US" dirty="0"/>
              <a:t>Successes:</a:t>
            </a:r>
          </a:p>
          <a:p>
            <a:r>
              <a:rPr lang="en-US" dirty="0"/>
              <a:t>Significant GPD length of stay reduction</a:t>
            </a:r>
          </a:p>
          <a:p>
            <a:r>
              <a:rPr lang="en-US" dirty="0"/>
              <a:t>Decrease in barriers to admission</a:t>
            </a:r>
          </a:p>
          <a:p>
            <a:r>
              <a:rPr lang="en-US" dirty="0"/>
              <a:t>Improved access for vulnerable veterans appropriate for GPD</a:t>
            </a:r>
          </a:p>
          <a:p>
            <a:r>
              <a:rPr lang="en-US" dirty="0"/>
              <a:t>Shared mission, work and improved continuity of care</a:t>
            </a:r>
          </a:p>
          <a:p>
            <a:r>
              <a:rPr lang="en-US" dirty="0"/>
              <a:t>Shared system access for improved tracking: HMIS, By Name List</a:t>
            </a:r>
          </a:p>
          <a:p>
            <a:r>
              <a:rPr lang="en-US" dirty="0"/>
              <a:t>Team approach to resolving homelessness </a:t>
            </a:r>
          </a:p>
          <a:p>
            <a:endParaRPr lang="en-US" dirty="0"/>
          </a:p>
        </p:txBody>
      </p:sp>
    </p:spTree>
    <p:extLst>
      <p:ext uri="{BB962C8B-B14F-4D97-AF65-F5344CB8AC3E}">
        <p14:creationId xmlns:p14="http://schemas.microsoft.com/office/powerpoint/2010/main" val="308895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E6FF-EFF9-4C6A-84A9-61F42C16EC76}"/>
              </a:ext>
            </a:extLst>
          </p:cNvPr>
          <p:cNvSpPr>
            <a:spLocks noGrp="1"/>
          </p:cNvSpPr>
          <p:nvPr>
            <p:ph type="ctrTitle"/>
          </p:nvPr>
        </p:nvSpPr>
        <p:spPr>
          <a:xfrm>
            <a:off x="1828799" y="2524456"/>
            <a:ext cx="6305951" cy="1646302"/>
          </a:xfrm>
        </p:spPr>
        <p:txBody>
          <a:bodyPr/>
          <a:lstStyle/>
          <a:p>
            <a:pPr algn="ctr"/>
            <a:r>
              <a:rPr lang="en-US" dirty="0">
                <a:latin typeface="Arial" panose="020B0604020202020204" pitchFamily="34" charset="0"/>
                <a:cs typeface="Arial" panose="020B0604020202020204" pitchFamily="34" charset="0"/>
              </a:rPr>
              <a:t>VA Guidance 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Coordinated Entry</a:t>
            </a:r>
          </a:p>
        </p:txBody>
      </p:sp>
      <p:sp>
        <p:nvSpPr>
          <p:cNvPr id="3" name="Subtitle 2">
            <a:extLst>
              <a:ext uri="{FF2B5EF4-FFF2-40B4-BE49-F238E27FC236}">
                <a16:creationId xmlns:a16="http://schemas.microsoft.com/office/drawing/2014/main" id="{A0E68D0B-DBBD-4564-B7AC-ACB89E71FAB0}"/>
              </a:ext>
            </a:extLst>
          </p:cNvPr>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1776305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DUSHOM Memo</a:t>
            </a:r>
          </a:p>
        </p:txBody>
      </p:sp>
      <p:sp>
        <p:nvSpPr>
          <p:cNvPr id="3" name="Content Placeholder 2"/>
          <p:cNvSpPr>
            <a:spLocks noGrp="1"/>
          </p:cNvSpPr>
          <p:nvPr>
            <p:ph idx="1"/>
          </p:nvPr>
        </p:nvSpPr>
        <p:spPr/>
        <p:txBody>
          <a:bodyPr>
            <a:normAutofit/>
          </a:bodyPr>
          <a:lstStyle/>
          <a:p>
            <a:r>
              <a:rPr lang="en-US" b="1" dirty="0"/>
              <a:t>Background:</a:t>
            </a:r>
          </a:p>
          <a:p>
            <a:pPr lvl="1"/>
            <a:r>
              <a:rPr lang="en-US" sz="2000" dirty="0"/>
              <a:t>HUD requires all communities develop and operate a Coordinated Entry System (CES) for all homeless individuals, including Veterans.</a:t>
            </a:r>
          </a:p>
          <a:p>
            <a:pPr lvl="1"/>
            <a:r>
              <a:rPr lang="en-US" sz="2000" dirty="0"/>
              <a:t>CES is a critical element in our work to end Veteran homelessness.</a:t>
            </a:r>
          </a:p>
          <a:p>
            <a:pPr lvl="1"/>
            <a:r>
              <a:rPr lang="en-US" sz="2000" dirty="0"/>
              <a:t>VA’s participation in their local CES is essential to this national effort.</a:t>
            </a:r>
          </a:p>
          <a:p>
            <a:pPr lvl="1"/>
            <a:r>
              <a:rPr lang="en-US" sz="2000" dirty="0"/>
              <a:t>The DUSHOM memo outlines the expectations for VAMC participation. </a:t>
            </a:r>
          </a:p>
          <a:p>
            <a:endParaRPr lang="en-US" dirty="0"/>
          </a:p>
          <a:p>
            <a:r>
              <a:rPr lang="en-US" b="1" dirty="0"/>
              <a:t>Purpose of the guidance: </a:t>
            </a:r>
          </a:p>
          <a:p>
            <a:pPr lvl="1"/>
            <a:r>
              <a:rPr lang="en-US" sz="2000" dirty="0"/>
              <a:t>Establish the roles and responsibilities of VAMCs in each of their CoCs and the CoC’s CES.</a:t>
            </a:r>
          </a:p>
          <a:p>
            <a:pPr lvl="1"/>
            <a:r>
              <a:rPr lang="en-US" sz="2000" dirty="0"/>
              <a:t>Establish expectations on VAMC’s participation in several key components of a fully-developed CES: case conferencing, by-name-lists, assessment tools, dedication of VA resources, and data sharing.</a:t>
            </a:r>
          </a:p>
          <a:p>
            <a:pPr lvl="1"/>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4"/>
          </p:nvPr>
        </p:nvSpPr>
        <p:spPr/>
        <p:txBody>
          <a:bodyPr/>
          <a:lstStyle/>
          <a:p>
            <a:fld id="{9B27D237-6C0D-5549-BE11-2040A22CBC71}"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271155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a:t>
            </a:r>
          </a:p>
        </p:txBody>
      </p:sp>
      <p:sp>
        <p:nvSpPr>
          <p:cNvPr id="3" name="Content Placeholder 2"/>
          <p:cNvSpPr>
            <a:spLocks noGrp="1"/>
          </p:cNvSpPr>
          <p:nvPr>
            <p:ph idx="1"/>
          </p:nvPr>
        </p:nvSpPr>
        <p:spPr/>
        <p:txBody>
          <a:bodyPr/>
          <a:lstStyle/>
          <a:p>
            <a:r>
              <a:rPr lang="en-US" dirty="0"/>
              <a:t>Engagement and active collaboration with CoC on their collective plans to end Veteran homelessness.</a:t>
            </a:r>
          </a:p>
          <a:p>
            <a:endParaRPr lang="en-US" dirty="0"/>
          </a:p>
          <a:p>
            <a:r>
              <a:rPr lang="en-US" dirty="0"/>
              <a:t>Community case conferencing participation.</a:t>
            </a:r>
          </a:p>
          <a:p>
            <a:endParaRPr lang="en-US" dirty="0"/>
          </a:p>
          <a:p>
            <a:r>
              <a:rPr lang="en-US" dirty="0"/>
              <a:t>By-Name-List participation.</a:t>
            </a:r>
          </a:p>
          <a:p>
            <a:endParaRPr lang="en-US" dirty="0"/>
          </a:p>
          <a:p>
            <a:r>
              <a:rPr lang="en-US" dirty="0"/>
              <a:t>Utilization of common assessment tool.</a:t>
            </a:r>
          </a:p>
          <a:p>
            <a:endParaRPr lang="en-US" dirty="0"/>
          </a:p>
          <a:p>
            <a:r>
              <a:rPr lang="en-US" dirty="0"/>
              <a:t>Dedication of VA resources to CES.</a:t>
            </a:r>
          </a:p>
          <a:p>
            <a:endParaRPr lang="en-US" dirty="0"/>
          </a:p>
          <a:p>
            <a:r>
              <a:rPr lang="en-US" dirty="0"/>
              <a:t>Data sharing.</a:t>
            </a:r>
          </a:p>
          <a:p>
            <a:endParaRPr lang="en-US" dirty="0"/>
          </a:p>
        </p:txBody>
      </p:sp>
      <p:sp>
        <p:nvSpPr>
          <p:cNvPr id="4" name="Slide Number Placeholder 3"/>
          <p:cNvSpPr>
            <a:spLocks noGrp="1"/>
          </p:cNvSpPr>
          <p:nvPr>
            <p:ph type="sldNum" sz="quarter" idx="4"/>
          </p:nvPr>
        </p:nvSpPr>
        <p:spPr/>
        <p:txBody>
          <a:bodyPr/>
          <a:lstStyle/>
          <a:p>
            <a:fld id="{9B27D237-6C0D-5549-BE11-2040A22CBC71}"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136909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 Partnership with CoC Boards and Board Activities</a:t>
            </a:r>
          </a:p>
        </p:txBody>
      </p:sp>
      <p:sp>
        <p:nvSpPr>
          <p:cNvPr id="3" name="Content Placeholder 2"/>
          <p:cNvSpPr>
            <a:spLocks noGrp="1"/>
          </p:cNvSpPr>
          <p:nvPr>
            <p:ph idx="1"/>
          </p:nvPr>
        </p:nvSpPr>
        <p:spPr/>
        <p:txBody>
          <a:bodyPr>
            <a:normAutofit/>
          </a:bodyPr>
          <a:lstStyle/>
          <a:p>
            <a:r>
              <a:rPr lang="en-US" dirty="0"/>
              <a:t>Policy requires all VAMC homeless programs to be fully engaged with each of their local CoCs.</a:t>
            </a:r>
          </a:p>
          <a:p>
            <a:endParaRPr lang="en-US" dirty="0"/>
          </a:p>
          <a:p>
            <a:r>
              <a:rPr lang="en-US" dirty="0"/>
              <a:t>At a </a:t>
            </a:r>
            <a:r>
              <a:rPr lang="en-US" u="sng" dirty="0"/>
              <a:t>minimum</a:t>
            </a:r>
            <a:r>
              <a:rPr lang="en-US" dirty="0"/>
              <a:t>, this means participating in a formal decision-making body on decisions that impact Veteran homelessness.</a:t>
            </a:r>
          </a:p>
          <a:p>
            <a:endParaRPr lang="en-US" dirty="0"/>
          </a:p>
          <a:p>
            <a:r>
              <a:rPr lang="en-US" dirty="0"/>
              <a:t>Per VA Legal Counsel, VHA employees are legally permitted to participate and serve on CoC boards. This includes participating fully in the role of a CoC board member.</a:t>
            </a:r>
          </a:p>
          <a:p>
            <a:endParaRPr lang="en-US" dirty="0"/>
          </a:p>
          <a:p>
            <a:r>
              <a:rPr lang="en-US" dirty="0"/>
              <a:t>This POC should have decision-making authority as it relates to the VA’s ability to coordinate housing and services for homeless Veterans with that CoC and also assumes responsibility for communicating CoC goals and priorities to VA leadership.</a:t>
            </a:r>
          </a:p>
        </p:txBody>
      </p:sp>
      <p:sp>
        <p:nvSpPr>
          <p:cNvPr id="4" name="Slide Number Placeholder 3"/>
          <p:cNvSpPr>
            <a:spLocks noGrp="1"/>
          </p:cNvSpPr>
          <p:nvPr>
            <p:ph type="sldNum" sz="quarter" idx="4"/>
          </p:nvPr>
        </p:nvSpPr>
        <p:spPr/>
        <p:txBody>
          <a:bodyPr/>
          <a:lstStyle/>
          <a:p>
            <a:fld id="{9B27D237-6C0D-5549-BE11-2040A22CBC71}"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477632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in Community Case Conferencing</a:t>
            </a:r>
          </a:p>
        </p:txBody>
      </p:sp>
      <p:sp>
        <p:nvSpPr>
          <p:cNvPr id="3" name="Content Placeholder 2"/>
          <p:cNvSpPr>
            <a:spLocks noGrp="1"/>
          </p:cNvSpPr>
          <p:nvPr>
            <p:ph idx="1"/>
          </p:nvPr>
        </p:nvSpPr>
        <p:spPr>
          <a:xfrm>
            <a:off x="609600" y="1447800"/>
            <a:ext cx="10972800" cy="4572000"/>
          </a:xfrm>
        </p:spPr>
        <p:txBody>
          <a:bodyPr>
            <a:normAutofit fontScale="85000" lnSpcReduction="20000"/>
          </a:bodyPr>
          <a:lstStyle/>
          <a:p>
            <a:r>
              <a:rPr lang="en-US" dirty="0"/>
              <a:t>Successful coordinated entry systems are supported by consistent, inclusive community case conferencing meetings.</a:t>
            </a:r>
          </a:p>
          <a:p>
            <a:endParaRPr lang="en-US" dirty="0"/>
          </a:p>
          <a:p>
            <a:r>
              <a:rPr lang="en-US" dirty="0"/>
              <a:t>Case conferencing allows for case coordination and problem-solving to occur with all community partners who are serving Veterans experiencing homelessness in that community.</a:t>
            </a:r>
          </a:p>
          <a:p>
            <a:endParaRPr lang="en-US" dirty="0"/>
          </a:p>
          <a:p>
            <a:r>
              <a:rPr lang="en-US" dirty="0"/>
              <a:t>Case conferencing also provides an opportunity for the community to collectively make service prioritization decisions.</a:t>
            </a:r>
          </a:p>
          <a:p>
            <a:endParaRPr lang="en-US" dirty="0"/>
          </a:p>
          <a:p>
            <a:r>
              <a:rPr lang="en-US" dirty="0"/>
              <a:t>VAMCs must have at least one person assigned to participate </a:t>
            </a:r>
            <a:r>
              <a:rPr lang="en-US" u="sng" dirty="0"/>
              <a:t>consistently</a:t>
            </a:r>
            <a:r>
              <a:rPr lang="en-US" dirty="0"/>
              <a:t> in each CoC’s case conferencing meetings. </a:t>
            </a:r>
          </a:p>
          <a:p>
            <a:endParaRPr lang="en-US" dirty="0"/>
          </a:p>
          <a:p>
            <a:r>
              <a:rPr lang="en-US" dirty="0"/>
              <a:t>This POC is expected to be the bridge of communication and have decision-making authority regarding housing options.</a:t>
            </a:r>
          </a:p>
          <a:p>
            <a:endParaRPr lang="en-US" dirty="0"/>
          </a:p>
          <a:p>
            <a:r>
              <a:rPr lang="en-US" dirty="0"/>
              <a:t>This POC is expected to come prepared to each case conference meeting with the most current client information allowable to share per Routine Use #30 and other relevant privacy guidance. </a:t>
            </a:r>
          </a:p>
        </p:txBody>
      </p:sp>
      <p:sp>
        <p:nvSpPr>
          <p:cNvPr id="4" name="Slide Number Placeholder 3"/>
          <p:cNvSpPr>
            <a:spLocks noGrp="1"/>
          </p:cNvSpPr>
          <p:nvPr>
            <p:ph type="sldNum" sz="quarter" idx="4"/>
          </p:nvPr>
        </p:nvSpPr>
        <p:spPr/>
        <p:txBody>
          <a:bodyPr/>
          <a:lstStyle/>
          <a:p>
            <a:fld id="{9B27D237-6C0D-5549-BE11-2040A22CBC71}"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293901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in By-Name-List (BNL)</a:t>
            </a:r>
          </a:p>
        </p:txBody>
      </p:sp>
      <p:sp>
        <p:nvSpPr>
          <p:cNvPr id="3" name="Content Placeholder 2"/>
          <p:cNvSpPr>
            <a:spLocks noGrp="1"/>
          </p:cNvSpPr>
          <p:nvPr>
            <p:ph idx="1"/>
          </p:nvPr>
        </p:nvSpPr>
        <p:spPr/>
        <p:txBody>
          <a:bodyPr>
            <a:normAutofit/>
          </a:bodyPr>
          <a:lstStyle/>
          <a:p>
            <a:r>
              <a:rPr lang="en-US" dirty="0"/>
              <a:t>BNL is defined as a real-time, up-to-date list of all Veterans experiencing homelessness in a given community.</a:t>
            </a:r>
          </a:p>
          <a:p>
            <a:endParaRPr lang="en-US" dirty="0"/>
          </a:p>
          <a:p>
            <a:r>
              <a:rPr lang="en-US" dirty="0"/>
              <a:t>Utilizing a BNL allows communities to know each homeless Veteran by name, while also facilitating timely decisions around how to best assist them with available resources.</a:t>
            </a:r>
          </a:p>
          <a:p>
            <a:endParaRPr lang="en-US" dirty="0"/>
          </a:p>
          <a:p>
            <a:r>
              <a:rPr lang="en-US" dirty="0"/>
              <a:t>Where a CoC has an established BNL, VAMCs must actively participate in its maintenance.</a:t>
            </a:r>
          </a:p>
          <a:p>
            <a:endParaRPr lang="en-US" dirty="0"/>
          </a:p>
          <a:p>
            <a:r>
              <a:rPr lang="en-US" dirty="0"/>
              <a:t>This may include (but is not limited to) updating current housing or homelessness status, current program enrollment status, VA eligibility status, initial identification date, most recent contact date, and pending case management issues as appropriate.</a:t>
            </a:r>
          </a:p>
        </p:txBody>
      </p:sp>
      <p:sp>
        <p:nvSpPr>
          <p:cNvPr id="4" name="Slide Number Placeholder 3"/>
          <p:cNvSpPr>
            <a:spLocks noGrp="1"/>
          </p:cNvSpPr>
          <p:nvPr>
            <p:ph type="sldNum" sz="quarter" idx="4"/>
          </p:nvPr>
        </p:nvSpPr>
        <p:spPr/>
        <p:txBody>
          <a:bodyPr/>
          <a:lstStyle/>
          <a:p>
            <a:fld id="{9B27D237-6C0D-5549-BE11-2040A22CBC71}"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373515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Tools</a:t>
            </a:r>
          </a:p>
        </p:txBody>
      </p:sp>
      <p:sp>
        <p:nvSpPr>
          <p:cNvPr id="3" name="Content Placeholder 2"/>
          <p:cNvSpPr>
            <a:spLocks noGrp="1"/>
          </p:cNvSpPr>
          <p:nvPr>
            <p:ph idx="1"/>
          </p:nvPr>
        </p:nvSpPr>
        <p:spPr/>
        <p:txBody>
          <a:bodyPr>
            <a:normAutofit/>
          </a:bodyPr>
          <a:lstStyle/>
          <a:p>
            <a:r>
              <a:rPr lang="en-US" dirty="0"/>
              <a:t>Our partner CoCs are required by HUD to implement an assessment tool that is expected to be utilized by all community partners in their assessment of homeless individuals, including Veterans.</a:t>
            </a:r>
          </a:p>
          <a:p>
            <a:endParaRPr lang="en-US" dirty="0"/>
          </a:p>
          <a:p>
            <a:r>
              <a:rPr lang="en-US" dirty="0"/>
              <a:t>VAMCs are encouraged to adopt this local assessment tool whenever it is feasible.</a:t>
            </a:r>
          </a:p>
          <a:p>
            <a:endParaRPr lang="en-US" dirty="0"/>
          </a:p>
          <a:p>
            <a:r>
              <a:rPr lang="en-US" dirty="0"/>
              <a:t>Where full adoption with every CoC is not feasible, VAMCS are required to work collaboratively with their CoC to communicate their own internal VA screening and prioritization process so that the VA assessment findings can be incorporated into the larger CoC prioritization system.</a:t>
            </a:r>
          </a:p>
          <a:p>
            <a:endParaRPr lang="en-US" dirty="0"/>
          </a:p>
          <a:p>
            <a:r>
              <a:rPr lang="en-US" dirty="0"/>
              <a:t>This process must be clearly outlined and communicated to all community partners within the CoC providers, ideally through written policy. </a:t>
            </a:r>
          </a:p>
          <a:p>
            <a:endParaRPr lang="en-US" dirty="0"/>
          </a:p>
        </p:txBody>
      </p:sp>
      <p:sp>
        <p:nvSpPr>
          <p:cNvPr id="4" name="Slide Number Placeholder 3"/>
          <p:cNvSpPr>
            <a:spLocks noGrp="1"/>
          </p:cNvSpPr>
          <p:nvPr>
            <p:ph type="sldNum" sz="quarter" idx="4"/>
          </p:nvPr>
        </p:nvSpPr>
        <p:spPr/>
        <p:txBody>
          <a:bodyPr/>
          <a:lstStyle/>
          <a:p>
            <a:fld id="{9B27D237-6C0D-5549-BE11-2040A22CBC71}"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148897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Dedication of VA Resources to CES</a:t>
            </a:r>
          </a:p>
        </p:txBody>
      </p:sp>
      <p:sp>
        <p:nvSpPr>
          <p:cNvPr id="3" name="Content Placeholder 2"/>
          <p:cNvSpPr>
            <a:spLocks noGrp="1"/>
          </p:cNvSpPr>
          <p:nvPr>
            <p:ph idx="1"/>
          </p:nvPr>
        </p:nvSpPr>
        <p:spPr/>
        <p:txBody>
          <a:bodyPr>
            <a:normAutofit/>
          </a:bodyPr>
          <a:lstStyle/>
          <a:p>
            <a:r>
              <a:rPr lang="en-US" dirty="0"/>
              <a:t>It is required that VAMCs dedicate a portion of available VA resources for their inclusion into the greater pool of homeless service resources accessed by Veterans through CES.</a:t>
            </a:r>
          </a:p>
          <a:p>
            <a:endParaRPr lang="en-US" dirty="0"/>
          </a:p>
          <a:p>
            <a:r>
              <a:rPr lang="en-US" dirty="0"/>
              <a:t>The degree to which VA resources are dedicated is at the discretion of VAMC homeless program leadership.</a:t>
            </a:r>
          </a:p>
          <a:p>
            <a:endParaRPr lang="en-US" dirty="0"/>
          </a:p>
          <a:p>
            <a:r>
              <a:rPr lang="en-US" dirty="0"/>
              <a:t>Where the full dedication of VA resources does not take place, the VAMC must work with the CoC to establish a clear process for making and receiving referrals for veterans screened through coordinate entry. </a:t>
            </a:r>
          </a:p>
          <a:p>
            <a:endParaRPr lang="en-US" dirty="0"/>
          </a:p>
          <a:p>
            <a:r>
              <a:rPr lang="en-US" dirty="0">
                <a:solidFill>
                  <a:srgbClr val="000000"/>
                </a:solidFill>
              </a:rPr>
              <a:t>This process must be clearly outlined and communicated to all community partners within the CoC providers, ideally through written policy.</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9B27D237-6C0D-5549-BE11-2040A22CBC71}"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73800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864114-E02C-47AD-BBA2-5C6968654D80}"/>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2</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0326A7A5-3863-4C11-A970-F4DD012E870F}"/>
              </a:ext>
            </a:extLst>
          </p:cNvPr>
          <p:cNvPicPr>
            <a:picLocks noChangeAspect="1"/>
          </p:cNvPicPr>
          <p:nvPr/>
        </p:nvPicPr>
        <p:blipFill>
          <a:blip r:embed="rId2"/>
          <a:stretch>
            <a:fillRect/>
          </a:stretch>
        </p:blipFill>
        <p:spPr>
          <a:xfrm>
            <a:off x="1223638" y="1809883"/>
            <a:ext cx="9114128" cy="4084480"/>
          </a:xfrm>
          <a:prstGeom prst="rect">
            <a:avLst/>
          </a:prstGeom>
        </p:spPr>
      </p:pic>
      <p:sp>
        <p:nvSpPr>
          <p:cNvPr id="6" name="TextBox 5">
            <a:extLst>
              <a:ext uri="{FF2B5EF4-FFF2-40B4-BE49-F238E27FC236}">
                <a16:creationId xmlns:a16="http://schemas.microsoft.com/office/drawing/2014/main" id="{C6081EC9-2887-47D4-A383-F521FFBA7F1F}"/>
              </a:ext>
            </a:extLst>
          </p:cNvPr>
          <p:cNvSpPr txBox="1"/>
          <p:nvPr/>
        </p:nvSpPr>
        <p:spPr>
          <a:xfrm>
            <a:off x="9153638" y="5894363"/>
            <a:ext cx="2819400" cy="215444"/>
          </a:xfrm>
          <a:prstGeom prst="rect">
            <a:avLst/>
          </a:prstGeom>
          <a:noFill/>
        </p:spPr>
        <p:txBody>
          <a:bodyPr wrap="square" rtlCol="0">
            <a:spAutoFit/>
          </a:bodyPr>
          <a:lstStyle/>
          <a:p>
            <a:r>
              <a:rPr lang="en-US" sz="800" dirty="0"/>
              <a:t>Image : Chris Ko, United Way of Greater Los Angeles</a:t>
            </a:r>
          </a:p>
        </p:txBody>
      </p:sp>
      <p:sp>
        <p:nvSpPr>
          <p:cNvPr id="7" name="Title 1">
            <a:extLst>
              <a:ext uri="{FF2B5EF4-FFF2-40B4-BE49-F238E27FC236}">
                <a16:creationId xmlns:a16="http://schemas.microsoft.com/office/drawing/2014/main" id="{4FD1C87E-CE2D-41BE-9753-6B1748E1BFC5}"/>
              </a:ext>
            </a:extLst>
          </p:cNvPr>
          <p:cNvSpPr>
            <a:spLocks noGrp="1"/>
          </p:cNvSpPr>
          <p:nvPr>
            <p:ph type="title"/>
          </p:nvPr>
        </p:nvSpPr>
        <p:spPr>
          <a:xfrm>
            <a:off x="203200" y="76200"/>
            <a:ext cx="9347200" cy="990600"/>
          </a:xfrm>
        </p:spPr>
        <p:txBody>
          <a:bodyPr/>
          <a:lstStyle/>
          <a:p>
            <a:r>
              <a:rPr lang="en-US" dirty="0"/>
              <a:t>Why Use a Coordinated Entry System (CES)?</a:t>
            </a:r>
          </a:p>
        </p:txBody>
      </p:sp>
    </p:spTree>
    <p:extLst>
      <p:ext uri="{BB962C8B-B14F-4D97-AF65-F5344CB8AC3E}">
        <p14:creationId xmlns:p14="http://schemas.microsoft.com/office/powerpoint/2010/main" val="2688846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Sharing</a:t>
            </a:r>
          </a:p>
        </p:txBody>
      </p:sp>
      <p:sp>
        <p:nvSpPr>
          <p:cNvPr id="3" name="Content Placeholder 2"/>
          <p:cNvSpPr>
            <a:spLocks noGrp="1"/>
          </p:cNvSpPr>
          <p:nvPr>
            <p:ph idx="1"/>
          </p:nvPr>
        </p:nvSpPr>
        <p:spPr/>
        <p:txBody>
          <a:bodyPr/>
          <a:lstStyle/>
          <a:p>
            <a:r>
              <a:rPr lang="en-US" dirty="0"/>
              <a:t>Work with local Privacy Officers to create a universal release of information that, when signed by the Veteran, allows them to be added to the CoC’s BNL.</a:t>
            </a:r>
          </a:p>
          <a:p>
            <a:pPr marL="0" indent="0">
              <a:buNone/>
            </a:pPr>
            <a:endParaRPr lang="en-US" dirty="0"/>
          </a:p>
          <a:p>
            <a:r>
              <a:rPr lang="en-US" dirty="0"/>
              <a:t>Work collaboratively with each of the HMIS agencies to ensure that all necessary agreements are established and signed to facilitate information and data sharing. </a:t>
            </a:r>
          </a:p>
          <a:p>
            <a:pPr marL="0" indent="0">
              <a:buNone/>
            </a:pPr>
            <a:endParaRPr lang="en-US" dirty="0"/>
          </a:p>
          <a:p>
            <a:r>
              <a:rPr lang="en-US" dirty="0"/>
              <a:t>Share aggregate data from HOMES and the Homeless Service Cube with communities on an as-needed basis. Aggregate data does not include any Veteran identifiable information.</a:t>
            </a:r>
          </a:p>
          <a:p>
            <a:endParaRPr lang="en-US" dirty="0"/>
          </a:p>
        </p:txBody>
      </p:sp>
      <p:sp>
        <p:nvSpPr>
          <p:cNvPr id="4" name="Slide Number Placeholder 3"/>
          <p:cNvSpPr>
            <a:spLocks noGrp="1"/>
          </p:cNvSpPr>
          <p:nvPr>
            <p:ph type="sldNum" sz="quarter" idx="4"/>
          </p:nvPr>
        </p:nvSpPr>
        <p:spPr/>
        <p:txBody>
          <a:bodyPr/>
          <a:lstStyle/>
          <a:p>
            <a:fld id="{9B27D237-6C0D-5549-BE11-2040A22CBC71}"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3549784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E6FF-EFF9-4C6A-84A9-61F42C16EC76}"/>
              </a:ext>
            </a:extLst>
          </p:cNvPr>
          <p:cNvSpPr>
            <a:spLocks noGrp="1"/>
          </p:cNvSpPr>
          <p:nvPr>
            <p:ph type="ctrTitle"/>
          </p:nvPr>
        </p:nvSpPr>
        <p:spPr>
          <a:xfrm>
            <a:off x="1154243" y="2524456"/>
            <a:ext cx="7959777" cy="2452278"/>
          </a:xfrm>
        </p:spPr>
        <p:txBody>
          <a:bodyPr/>
          <a:lstStyle/>
          <a:p>
            <a:pPr algn="ctr"/>
            <a:r>
              <a:rPr lang="en-US" dirty="0">
                <a:latin typeface="Arial" panose="020B0604020202020204" pitchFamily="34" charset="0"/>
                <a:cs typeface="Arial" panose="020B0604020202020204" pitchFamily="34" charset="0"/>
              </a:rPr>
              <a:t>Veteran Verification &amp; Coordinated Entry </a:t>
            </a:r>
            <a:br>
              <a:rPr lang="en-US" dirty="0"/>
            </a:br>
            <a:endParaRPr lang="en-US" dirty="0"/>
          </a:p>
        </p:txBody>
      </p:sp>
      <p:sp>
        <p:nvSpPr>
          <p:cNvPr id="3" name="Subtitle 2">
            <a:extLst>
              <a:ext uri="{FF2B5EF4-FFF2-40B4-BE49-F238E27FC236}">
                <a16:creationId xmlns:a16="http://schemas.microsoft.com/office/drawing/2014/main" id="{A0E68D0B-DBBD-4564-B7AC-ACB89E71FAB0}"/>
              </a:ext>
            </a:extLst>
          </p:cNvPr>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3121654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 Verification</a:t>
            </a:r>
          </a:p>
        </p:txBody>
      </p:sp>
      <p:sp>
        <p:nvSpPr>
          <p:cNvPr id="4" name="Slide Number Placeholder 3"/>
          <p:cNvSpPr>
            <a:spLocks noGrp="1"/>
          </p:cNvSpPr>
          <p:nvPr>
            <p:ph type="sldNum" sz="quarter" idx="4"/>
          </p:nvPr>
        </p:nvSpPr>
        <p:spPr/>
        <p:txBody>
          <a:bodyPr/>
          <a:lstStyle/>
          <a:p>
            <a:fld id="{9B27D237-6C0D-5549-BE11-2040A22CBC71}" type="slidenum">
              <a:rPr lang="en-US" smtClean="0">
                <a:solidFill>
                  <a:prstClr val="black">
                    <a:tint val="75000"/>
                  </a:prstClr>
                </a:solidFill>
              </a:rPr>
              <a:pPr/>
              <a:t>22</a:t>
            </a:fld>
            <a:endParaRPr lang="en-US" dirty="0">
              <a:solidFill>
                <a:prstClr val="black">
                  <a:tint val="75000"/>
                </a:prstClr>
              </a:solidFill>
            </a:endParaRPr>
          </a:p>
        </p:txBody>
      </p:sp>
      <p:graphicFrame>
        <p:nvGraphicFramePr>
          <p:cNvPr id="9" name="Table 8">
            <a:extLst>
              <a:ext uri="{FF2B5EF4-FFF2-40B4-BE49-F238E27FC236}">
                <a16:creationId xmlns:a16="http://schemas.microsoft.com/office/drawing/2014/main" id="{9154DEDC-0BFA-4DE1-BAA4-9D33396EE10D}"/>
              </a:ext>
            </a:extLst>
          </p:cNvPr>
          <p:cNvGraphicFramePr>
            <a:graphicFrameLocks noGrp="1"/>
          </p:cNvGraphicFramePr>
          <p:nvPr>
            <p:extLst>
              <p:ext uri="{D42A27DB-BD31-4B8C-83A1-F6EECF244321}">
                <p14:modId xmlns:p14="http://schemas.microsoft.com/office/powerpoint/2010/main" val="91916072"/>
              </p:ext>
            </p:extLst>
          </p:nvPr>
        </p:nvGraphicFramePr>
        <p:xfrm>
          <a:off x="614596" y="2405920"/>
          <a:ext cx="10852879" cy="3305332"/>
        </p:xfrm>
        <a:graphic>
          <a:graphicData uri="http://schemas.openxmlformats.org/drawingml/2006/table">
            <a:tbl>
              <a:tblPr firstRow="1" firstCol="1" bandRow="1">
                <a:tableStyleId>{5C22544A-7EE6-4342-B048-85BDC9FD1C3A}</a:tableStyleId>
              </a:tblPr>
              <a:tblGrid>
                <a:gridCol w="2488368">
                  <a:extLst>
                    <a:ext uri="{9D8B030D-6E8A-4147-A177-3AD203B41FA5}">
                      <a16:colId xmlns:a16="http://schemas.microsoft.com/office/drawing/2014/main" val="3015228466"/>
                    </a:ext>
                  </a:extLst>
                </a:gridCol>
                <a:gridCol w="8364511">
                  <a:extLst>
                    <a:ext uri="{9D8B030D-6E8A-4147-A177-3AD203B41FA5}">
                      <a16:colId xmlns:a16="http://schemas.microsoft.com/office/drawing/2014/main" val="1080939045"/>
                    </a:ext>
                  </a:extLst>
                </a:gridCol>
              </a:tblGrid>
              <a:tr h="525583">
                <a:tc>
                  <a:txBody>
                    <a:bodyPr/>
                    <a:lstStyle/>
                    <a:p>
                      <a:pPr marL="0" marR="0" indent="0">
                        <a:lnSpc>
                          <a:spcPct val="150000"/>
                        </a:lnSpc>
                        <a:spcBef>
                          <a:spcPts val="0"/>
                        </a:spcBef>
                        <a:spcAft>
                          <a:spcPts val="0"/>
                        </a:spcAft>
                      </a:pPr>
                      <a:r>
                        <a:rPr lang="en-US" sz="2000">
                          <a:effectLst/>
                          <a:latin typeface="+mj-lt"/>
                        </a:rPr>
                        <a:t>CATEGORY</a:t>
                      </a:r>
                      <a:endParaRPr lang="en-US" sz="2000">
                        <a:effectLst/>
                        <a:latin typeface="+mj-lt"/>
                        <a:ea typeface="Century Gothic" panose="020B0502020202020204" pitchFamily="34" charset="0"/>
                        <a:cs typeface="Tahoma" panose="020B0604030504040204" pitchFamily="34" charset="0"/>
                      </a:endParaRPr>
                    </a:p>
                  </a:txBody>
                  <a:tcPr marL="38765" marR="38765" marT="0" marB="0"/>
                </a:tc>
                <a:tc>
                  <a:txBody>
                    <a:bodyPr/>
                    <a:lstStyle/>
                    <a:p>
                      <a:pPr marL="0" marR="0" indent="0">
                        <a:lnSpc>
                          <a:spcPct val="150000"/>
                        </a:lnSpc>
                        <a:spcBef>
                          <a:spcPts val="0"/>
                        </a:spcBef>
                        <a:spcAft>
                          <a:spcPts val="0"/>
                        </a:spcAft>
                      </a:pPr>
                      <a:r>
                        <a:rPr lang="en-US" sz="2000" dirty="0">
                          <a:effectLst/>
                          <a:latin typeface="+mn-lt"/>
                        </a:rPr>
                        <a:t>DEFINITION</a:t>
                      </a:r>
                      <a:endParaRPr lang="en-US" sz="2000" dirty="0">
                        <a:effectLst/>
                        <a:latin typeface="+mn-lt"/>
                        <a:ea typeface="Century Gothic" panose="020B0502020202020204" pitchFamily="34" charset="0"/>
                        <a:cs typeface="Tahoma" panose="020B0604030504040204" pitchFamily="34" charset="0"/>
                      </a:endParaRPr>
                    </a:p>
                  </a:txBody>
                  <a:tcPr marL="38765" marR="38765" marT="0" marB="0"/>
                </a:tc>
                <a:extLst>
                  <a:ext uri="{0D108BD9-81ED-4DB2-BD59-A6C34878D82A}">
                    <a16:rowId xmlns:a16="http://schemas.microsoft.com/office/drawing/2014/main" val="95755"/>
                  </a:ext>
                </a:extLst>
              </a:tr>
              <a:tr h="2779749">
                <a:tc>
                  <a:txBody>
                    <a:bodyPr/>
                    <a:lstStyle/>
                    <a:p>
                      <a:pPr marL="0" marR="0" indent="0">
                        <a:lnSpc>
                          <a:spcPct val="150000"/>
                        </a:lnSpc>
                        <a:spcBef>
                          <a:spcPts val="0"/>
                        </a:spcBef>
                        <a:spcAft>
                          <a:spcPts val="0"/>
                        </a:spcAft>
                      </a:pPr>
                      <a:r>
                        <a:rPr lang="en-US" sz="2000" dirty="0">
                          <a:effectLst/>
                          <a:latin typeface="+mj-lt"/>
                        </a:rPr>
                        <a:t>1. Veteran - Full VA Health Care (or Eligible):</a:t>
                      </a:r>
                      <a:endParaRPr lang="en-US" sz="2000" dirty="0">
                        <a:effectLst/>
                        <a:latin typeface="+mj-lt"/>
                        <a:ea typeface="Century Gothic" panose="020B0502020202020204" pitchFamily="34" charset="0"/>
                        <a:cs typeface="Tahoma" panose="020B0604030504040204" pitchFamily="34" charset="0"/>
                      </a:endParaRPr>
                    </a:p>
                  </a:txBody>
                  <a:tcPr marL="38765" marR="38765" marT="0" marB="0"/>
                </a:tc>
                <a:tc>
                  <a:txBody>
                    <a:bodyPr/>
                    <a:lstStyle/>
                    <a:p>
                      <a:pPr marL="0" marR="0" indent="0">
                        <a:lnSpc>
                          <a:spcPct val="150000"/>
                        </a:lnSpc>
                        <a:spcBef>
                          <a:spcPts val="0"/>
                        </a:spcBef>
                        <a:spcAft>
                          <a:spcPts val="0"/>
                        </a:spcAft>
                      </a:pPr>
                      <a:r>
                        <a:rPr lang="en-US" sz="1800" dirty="0">
                          <a:effectLst/>
                          <a:latin typeface="+mj-lt"/>
                        </a:rPr>
                        <a:t>Some VA housing programs require full VA Health Care eligibility such as the VA Supported Housing (HUD-VASH) program. Programs that do not require full VA Health Care eligibility are included in Category 2. Local VA program staff assisting with this verification should coordinate closely with the local VA Enrollment Department. Information on VA Health Care can be found at </a:t>
                      </a:r>
                      <a:r>
                        <a:rPr lang="en-US" sz="1800" u="sng" dirty="0">
                          <a:effectLst/>
                          <a:latin typeface="+mj-lt"/>
                          <a:hlinkClick r:id="rId3"/>
                        </a:rPr>
                        <a:t>https://www.va.gov/opa/publications/benefits_books.asp</a:t>
                      </a:r>
                      <a:r>
                        <a:rPr lang="en-US" sz="1800" dirty="0">
                          <a:effectLst/>
                          <a:latin typeface="+mj-lt"/>
                        </a:rPr>
                        <a:t>.</a:t>
                      </a:r>
                      <a:endParaRPr lang="en-US" sz="1800" dirty="0">
                        <a:effectLst/>
                        <a:latin typeface="+mj-lt"/>
                        <a:ea typeface="Century Gothic" panose="020B0502020202020204" pitchFamily="34" charset="0"/>
                        <a:cs typeface="Tahoma" panose="020B0604030504040204" pitchFamily="34" charset="0"/>
                      </a:endParaRPr>
                    </a:p>
                  </a:txBody>
                  <a:tcPr marL="38765" marR="38765" marT="0" marB="0"/>
                </a:tc>
                <a:extLst>
                  <a:ext uri="{0D108BD9-81ED-4DB2-BD59-A6C34878D82A}">
                    <a16:rowId xmlns:a16="http://schemas.microsoft.com/office/drawing/2014/main" val="4186233728"/>
                  </a:ext>
                </a:extLst>
              </a:tr>
            </a:tbl>
          </a:graphicData>
        </a:graphic>
      </p:graphicFrame>
      <p:sp>
        <p:nvSpPr>
          <p:cNvPr id="10" name="TextBox 9">
            <a:extLst>
              <a:ext uri="{FF2B5EF4-FFF2-40B4-BE49-F238E27FC236}">
                <a16:creationId xmlns:a16="http://schemas.microsoft.com/office/drawing/2014/main" id="{1A4C372B-F373-49F3-AA27-53E90917DA76}"/>
              </a:ext>
            </a:extLst>
          </p:cNvPr>
          <p:cNvSpPr txBox="1"/>
          <p:nvPr/>
        </p:nvSpPr>
        <p:spPr>
          <a:xfrm>
            <a:off x="614596" y="1382417"/>
            <a:ext cx="10852879" cy="707886"/>
          </a:xfrm>
          <a:prstGeom prst="rect">
            <a:avLst/>
          </a:prstGeom>
          <a:noFill/>
        </p:spPr>
        <p:txBody>
          <a:bodyPr wrap="square" rtlCol="0">
            <a:spAutoFit/>
          </a:bodyPr>
          <a:lstStyle/>
          <a:p>
            <a:r>
              <a:rPr lang="en-US" sz="2000" dirty="0"/>
              <a:t>The Following Categories are used between the Orlando VAMC and the Orlando/Orange, Osceola, and Seminole Counties </a:t>
            </a:r>
            <a:r>
              <a:rPr lang="en-US" sz="2000" dirty="0" err="1"/>
              <a:t>CoC</a:t>
            </a:r>
            <a:r>
              <a:rPr lang="en-US" sz="2000" dirty="0"/>
              <a:t> (FL-507), and then recorded within HMIS/CES.</a:t>
            </a:r>
          </a:p>
        </p:txBody>
      </p:sp>
    </p:spTree>
    <p:extLst>
      <p:ext uri="{BB962C8B-B14F-4D97-AF65-F5344CB8AC3E}">
        <p14:creationId xmlns:p14="http://schemas.microsoft.com/office/powerpoint/2010/main" val="2087000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 Verification</a:t>
            </a:r>
          </a:p>
        </p:txBody>
      </p:sp>
      <p:sp>
        <p:nvSpPr>
          <p:cNvPr id="4" name="Slide Number Placeholder 3"/>
          <p:cNvSpPr>
            <a:spLocks noGrp="1"/>
          </p:cNvSpPr>
          <p:nvPr>
            <p:ph type="sldNum" sz="quarter" idx="4"/>
          </p:nvPr>
        </p:nvSpPr>
        <p:spPr/>
        <p:txBody>
          <a:bodyPr/>
          <a:lstStyle/>
          <a:p>
            <a:fld id="{9B27D237-6C0D-5549-BE11-2040A22CBC71}" type="slidenum">
              <a:rPr lang="en-US" smtClean="0">
                <a:solidFill>
                  <a:prstClr val="black">
                    <a:tint val="75000"/>
                  </a:prstClr>
                </a:solidFill>
              </a:rPr>
              <a:pPr/>
              <a:t>23</a:t>
            </a:fld>
            <a:endParaRPr lang="en-US" dirty="0">
              <a:solidFill>
                <a:prstClr val="black">
                  <a:tint val="75000"/>
                </a:prstClr>
              </a:solidFill>
            </a:endParaRPr>
          </a:p>
        </p:txBody>
      </p:sp>
      <p:graphicFrame>
        <p:nvGraphicFramePr>
          <p:cNvPr id="3" name="Table 2">
            <a:extLst>
              <a:ext uri="{FF2B5EF4-FFF2-40B4-BE49-F238E27FC236}">
                <a16:creationId xmlns:a16="http://schemas.microsoft.com/office/drawing/2014/main" id="{68A01FF5-D645-4645-AFA0-580D7B5B8D6A}"/>
              </a:ext>
            </a:extLst>
          </p:cNvPr>
          <p:cNvGraphicFramePr>
            <a:graphicFrameLocks noGrp="1"/>
          </p:cNvGraphicFramePr>
          <p:nvPr>
            <p:extLst>
              <p:ext uri="{D42A27DB-BD31-4B8C-83A1-F6EECF244321}">
                <p14:modId xmlns:p14="http://schemas.microsoft.com/office/powerpoint/2010/main" val="20953154"/>
              </p:ext>
            </p:extLst>
          </p:nvPr>
        </p:nvGraphicFramePr>
        <p:xfrm>
          <a:off x="569627" y="1281659"/>
          <a:ext cx="11137691" cy="4801108"/>
        </p:xfrm>
        <a:graphic>
          <a:graphicData uri="http://schemas.openxmlformats.org/drawingml/2006/table">
            <a:tbl>
              <a:tblPr firstRow="1" firstCol="1" bandRow="1">
                <a:tableStyleId>{5C22544A-7EE6-4342-B048-85BDC9FD1C3A}</a:tableStyleId>
              </a:tblPr>
              <a:tblGrid>
                <a:gridCol w="2295927">
                  <a:extLst>
                    <a:ext uri="{9D8B030D-6E8A-4147-A177-3AD203B41FA5}">
                      <a16:colId xmlns:a16="http://schemas.microsoft.com/office/drawing/2014/main" val="3811553669"/>
                    </a:ext>
                  </a:extLst>
                </a:gridCol>
                <a:gridCol w="8841764">
                  <a:extLst>
                    <a:ext uri="{9D8B030D-6E8A-4147-A177-3AD203B41FA5}">
                      <a16:colId xmlns:a16="http://schemas.microsoft.com/office/drawing/2014/main" val="3897468681"/>
                    </a:ext>
                  </a:extLst>
                </a:gridCol>
              </a:tblGrid>
              <a:tr h="185928">
                <a:tc>
                  <a:txBody>
                    <a:bodyPr/>
                    <a:lstStyle/>
                    <a:p>
                      <a:pPr marL="0" marR="0" indent="0">
                        <a:lnSpc>
                          <a:spcPct val="150000"/>
                        </a:lnSpc>
                        <a:spcBef>
                          <a:spcPts val="0"/>
                        </a:spcBef>
                        <a:spcAft>
                          <a:spcPts val="0"/>
                        </a:spcAft>
                      </a:pPr>
                      <a:r>
                        <a:rPr lang="en-US" sz="2000">
                          <a:effectLst/>
                          <a:latin typeface="+mj-lt"/>
                        </a:rPr>
                        <a:t>CATEGORY</a:t>
                      </a:r>
                      <a:endParaRPr lang="en-US" sz="2000">
                        <a:effectLst/>
                        <a:latin typeface="+mj-lt"/>
                        <a:ea typeface="Century Gothic" panose="020B0502020202020204" pitchFamily="34" charset="0"/>
                        <a:cs typeface="Tahoma" panose="020B0604030504040204" pitchFamily="34" charset="0"/>
                      </a:endParaRPr>
                    </a:p>
                  </a:txBody>
                  <a:tcPr marL="50708" marR="50708" marT="0" marB="0"/>
                </a:tc>
                <a:tc>
                  <a:txBody>
                    <a:bodyPr/>
                    <a:lstStyle/>
                    <a:p>
                      <a:pPr marL="0" marR="0" indent="0">
                        <a:lnSpc>
                          <a:spcPct val="150000"/>
                        </a:lnSpc>
                        <a:spcBef>
                          <a:spcPts val="0"/>
                        </a:spcBef>
                        <a:spcAft>
                          <a:spcPts val="0"/>
                        </a:spcAft>
                      </a:pPr>
                      <a:r>
                        <a:rPr lang="en-US" sz="2000">
                          <a:effectLst/>
                          <a:latin typeface="+mj-lt"/>
                        </a:rPr>
                        <a:t>DEFINITION</a:t>
                      </a:r>
                      <a:endParaRPr lang="en-US" sz="2000">
                        <a:effectLst/>
                        <a:latin typeface="+mj-lt"/>
                        <a:ea typeface="Century Gothic" panose="020B0502020202020204" pitchFamily="34" charset="0"/>
                        <a:cs typeface="Tahoma" panose="020B0604030504040204" pitchFamily="34" charset="0"/>
                      </a:endParaRPr>
                    </a:p>
                  </a:txBody>
                  <a:tcPr marL="50708" marR="50708" marT="0" marB="0"/>
                </a:tc>
                <a:extLst>
                  <a:ext uri="{0D108BD9-81ED-4DB2-BD59-A6C34878D82A}">
                    <a16:rowId xmlns:a16="http://schemas.microsoft.com/office/drawing/2014/main" val="533733342"/>
                  </a:ext>
                </a:extLst>
              </a:tr>
              <a:tr h="3160776">
                <a:tc>
                  <a:txBody>
                    <a:bodyPr/>
                    <a:lstStyle/>
                    <a:p>
                      <a:pPr marL="0" marR="0" indent="0">
                        <a:lnSpc>
                          <a:spcPct val="150000"/>
                        </a:lnSpc>
                        <a:spcBef>
                          <a:spcPts val="0"/>
                        </a:spcBef>
                        <a:spcAft>
                          <a:spcPts val="0"/>
                        </a:spcAft>
                      </a:pPr>
                      <a:r>
                        <a:rPr lang="en-US" sz="2000" dirty="0">
                          <a:effectLst/>
                          <a:latin typeface="+mj-lt"/>
                        </a:rPr>
                        <a:t>2. Veteran - SSVF/GPD Only</a:t>
                      </a:r>
                      <a:endParaRPr lang="en-US" sz="2000" dirty="0">
                        <a:effectLst/>
                        <a:latin typeface="+mj-lt"/>
                        <a:ea typeface="Century Gothic" panose="020B0502020202020204" pitchFamily="34" charset="0"/>
                        <a:cs typeface="Tahoma" panose="020B0604030504040204" pitchFamily="34" charset="0"/>
                      </a:endParaRPr>
                    </a:p>
                  </a:txBody>
                  <a:tcPr marL="50708" marR="50708" marT="0" marB="0"/>
                </a:tc>
                <a:tc>
                  <a:txBody>
                    <a:bodyPr/>
                    <a:lstStyle/>
                    <a:p>
                      <a:pPr marL="0" marR="0" indent="0">
                        <a:lnSpc>
                          <a:spcPct val="150000"/>
                        </a:lnSpc>
                        <a:spcBef>
                          <a:spcPts val="0"/>
                        </a:spcBef>
                        <a:spcAft>
                          <a:spcPts val="0"/>
                        </a:spcAft>
                      </a:pPr>
                      <a:r>
                        <a:rPr lang="en-US" sz="1600" dirty="0">
                          <a:effectLst/>
                          <a:latin typeface="+mj-lt"/>
                        </a:rPr>
                        <a:t>Some Veterans may not be eligible for full VA Health Care, but may still be eligible for assistance through the Supportive Services for Veterans Families (SSVF) or Grant and Per Diem (GPD) programs. It’s important for community partners to work closely with SSVF grantees, GPD programs, and local VA staff regarding this level of verification. Additional information for verifying this status category can be found on page 23 of the </a:t>
                      </a:r>
                      <a:r>
                        <a:rPr lang="en-US" sz="1600" u="sng" dirty="0">
                          <a:effectLst/>
                          <a:latin typeface="+mj-lt"/>
                          <a:hlinkClick r:id="rId3"/>
                        </a:rPr>
                        <a:t>SSVF Program Guide</a:t>
                      </a:r>
                      <a:r>
                        <a:rPr lang="en-US" sz="1600" dirty="0">
                          <a:effectLst/>
                          <a:latin typeface="+mj-lt"/>
                        </a:rPr>
                        <a:t>.  As per 38 CFR 62.2, “Veteran” is defined as “a person who served in the active military, naval, or air service, and who was discharged or released there from under conditions other than dishonorable.” The period of service must include service in active duty for purposes other than training. Active duty means full time duty in the active military service of US Title 10. or air service, and who was discharged or released there from under conditions other than dishonorable.” The period of service must include service in active duty for purposes other than training. Active duty means full time duty in the active military service of US Title 10.</a:t>
                      </a:r>
                      <a:endParaRPr lang="en-US" sz="1600" dirty="0">
                        <a:effectLst/>
                        <a:latin typeface="+mj-lt"/>
                        <a:ea typeface="Century Gothic" panose="020B0502020202020204" pitchFamily="34" charset="0"/>
                        <a:cs typeface="Tahoma" panose="020B0604030504040204" pitchFamily="34" charset="0"/>
                      </a:endParaRPr>
                    </a:p>
                  </a:txBody>
                  <a:tcPr marL="50708" marR="50708" marT="0" marB="0"/>
                </a:tc>
                <a:extLst>
                  <a:ext uri="{0D108BD9-81ED-4DB2-BD59-A6C34878D82A}">
                    <a16:rowId xmlns:a16="http://schemas.microsoft.com/office/drawing/2014/main" val="3770215323"/>
                  </a:ext>
                </a:extLst>
              </a:tr>
            </a:tbl>
          </a:graphicData>
        </a:graphic>
      </p:graphicFrame>
    </p:spTree>
    <p:extLst>
      <p:ext uri="{BB962C8B-B14F-4D97-AF65-F5344CB8AC3E}">
        <p14:creationId xmlns:p14="http://schemas.microsoft.com/office/powerpoint/2010/main" val="2212194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 Verification</a:t>
            </a:r>
          </a:p>
        </p:txBody>
      </p:sp>
      <p:sp>
        <p:nvSpPr>
          <p:cNvPr id="4" name="Slide Number Placeholder 3"/>
          <p:cNvSpPr>
            <a:spLocks noGrp="1"/>
          </p:cNvSpPr>
          <p:nvPr>
            <p:ph type="sldNum" sz="quarter" idx="4"/>
          </p:nvPr>
        </p:nvSpPr>
        <p:spPr/>
        <p:txBody>
          <a:bodyPr/>
          <a:lstStyle/>
          <a:p>
            <a:fld id="{9B27D237-6C0D-5549-BE11-2040A22CBC71}" type="slidenum">
              <a:rPr lang="en-US" smtClean="0">
                <a:solidFill>
                  <a:prstClr val="black">
                    <a:tint val="75000"/>
                  </a:prstClr>
                </a:solidFill>
              </a:rPr>
              <a:pPr/>
              <a:t>24</a:t>
            </a:fld>
            <a:endParaRPr lang="en-US" dirty="0">
              <a:solidFill>
                <a:prstClr val="black">
                  <a:tint val="75000"/>
                </a:prstClr>
              </a:solidFill>
            </a:endParaRPr>
          </a:p>
        </p:txBody>
      </p:sp>
      <p:graphicFrame>
        <p:nvGraphicFramePr>
          <p:cNvPr id="5" name="Table 4">
            <a:extLst>
              <a:ext uri="{FF2B5EF4-FFF2-40B4-BE49-F238E27FC236}">
                <a16:creationId xmlns:a16="http://schemas.microsoft.com/office/drawing/2014/main" id="{0D8FE426-77C6-460C-B410-FA5336F0EDD7}"/>
              </a:ext>
            </a:extLst>
          </p:cNvPr>
          <p:cNvGraphicFramePr>
            <a:graphicFrameLocks noGrp="1"/>
          </p:cNvGraphicFramePr>
          <p:nvPr>
            <p:extLst>
              <p:ext uri="{D42A27DB-BD31-4B8C-83A1-F6EECF244321}">
                <p14:modId xmlns:p14="http://schemas.microsoft.com/office/powerpoint/2010/main" val="3307316458"/>
              </p:ext>
            </p:extLst>
          </p:nvPr>
        </p:nvGraphicFramePr>
        <p:xfrm>
          <a:off x="674557" y="1386590"/>
          <a:ext cx="10920036" cy="4677532"/>
        </p:xfrm>
        <a:graphic>
          <a:graphicData uri="http://schemas.openxmlformats.org/drawingml/2006/table">
            <a:tbl>
              <a:tblPr firstRow="1" firstCol="1" bandRow="1">
                <a:tableStyleId>{5C22544A-7EE6-4342-B048-85BDC9FD1C3A}</a:tableStyleId>
              </a:tblPr>
              <a:tblGrid>
                <a:gridCol w="2303077">
                  <a:extLst>
                    <a:ext uri="{9D8B030D-6E8A-4147-A177-3AD203B41FA5}">
                      <a16:colId xmlns:a16="http://schemas.microsoft.com/office/drawing/2014/main" val="1258447046"/>
                    </a:ext>
                  </a:extLst>
                </a:gridCol>
                <a:gridCol w="8616959">
                  <a:extLst>
                    <a:ext uri="{9D8B030D-6E8A-4147-A177-3AD203B41FA5}">
                      <a16:colId xmlns:a16="http://schemas.microsoft.com/office/drawing/2014/main" val="2795423787"/>
                    </a:ext>
                  </a:extLst>
                </a:gridCol>
              </a:tblGrid>
              <a:tr h="476301">
                <a:tc>
                  <a:txBody>
                    <a:bodyPr/>
                    <a:lstStyle/>
                    <a:p>
                      <a:pPr marL="0" marR="0" indent="0">
                        <a:lnSpc>
                          <a:spcPct val="150000"/>
                        </a:lnSpc>
                        <a:spcBef>
                          <a:spcPts val="0"/>
                        </a:spcBef>
                        <a:spcAft>
                          <a:spcPts val="0"/>
                        </a:spcAft>
                      </a:pPr>
                      <a:r>
                        <a:rPr lang="en-US" sz="2000">
                          <a:effectLst/>
                          <a:latin typeface="+mn-lt"/>
                        </a:rPr>
                        <a:t>CATEGORY</a:t>
                      </a:r>
                      <a:endParaRPr lang="en-US" sz="2000">
                        <a:effectLst/>
                        <a:latin typeface="+mn-lt"/>
                        <a:ea typeface="Century Gothic" panose="020B0502020202020204" pitchFamily="34" charset="0"/>
                        <a:cs typeface="Tahoma" panose="020B0604030504040204" pitchFamily="34" charset="0"/>
                      </a:endParaRPr>
                    </a:p>
                  </a:txBody>
                  <a:tcPr marL="38765" marR="38765" marT="0" marB="0"/>
                </a:tc>
                <a:tc>
                  <a:txBody>
                    <a:bodyPr/>
                    <a:lstStyle/>
                    <a:p>
                      <a:pPr marL="0" marR="0" indent="0">
                        <a:lnSpc>
                          <a:spcPct val="150000"/>
                        </a:lnSpc>
                        <a:spcBef>
                          <a:spcPts val="0"/>
                        </a:spcBef>
                        <a:spcAft>
                          <a:spcPts val="0"/>
                        </a:spcAft>
                      </a:pPr>
                      <a:r>
                        <a:rPr lang="en-US" sz="2000" dirty="0">
                          <a:effectLst/>
                          <a:latin typeface="+mn-lt"/>
                        </a:rPr>
                        <a:t>DEFINITION</a:t>
                      </a:r>
                      <a:endParaRPr lang="en-US" sz="2000" dirty="0">
                        <a:effectLst/>
                        <a:latin typeface="+mn-lt"/>
                        <a:ea typeface="Century Gothic" panose="020B0502020202020204" pitchFamily="34" charset="0"/>
                        <a:cs typeface="Tahoma" panose="020B0604030504040204" pitchFamily="34" charset="0"/>
                      </a:endParaRPr>
                    </a:p>
                  </a:txBody>
                  <a:tcPr marL="38765" marR="38765" marT="0" marB="0"/>
                </a:tc>
                <a:extLst>
                  <a:ext uri="{0D108BD9-81ED-4DB2-BD59-A6C34878D82A}">
                    <a16:rowId xmlns:a16="http://schemas.microsoft.com/office/drawing/2014/main" val="810709482"/>
                  </a:ext>
                </a:extLst>
              </a:tr>
              <a:tr h="1704768">
                <a:tc>
                  <a:txBody>
                    <a:bodyPr/>
                    <a:lstStyle/>
                    <a:p>
                      <a:pPr marL="0" marR="0" indent="0">
                        <a:lnSpc>
                          <a:spcPct val="150000"/>
                        </a:lnSpc>
                        <a:spcBef>
                          <a:spcPts val="0"/>
                        </a:spcBef>
                        <a:spcAft>
                          <a:spcPts val="0"/>
                        </a:spcAft>
                      </a:pPr>
                      <a:r>
                        <a:rPr lang="en-US" sz="2000" dirty="0">
                          <a:effectLst/>
                          <a:latin typeface="+mn-lt"/>
                        </a:rPr>
                        <a:t>3. Veteran - Not Eligible for VA Programs</a:t>
                      </a:r>
                      <a:endParaRPr lang="en-US" sz="2000" dirty="0">
                        <a:effectLst/>
                        <a:latin typeface="+mn-lt"/>
                        <a:ea typeface="Century Gothic" panose="020B0502020202020204" pitchFamily="34" charset="0"/>
                        <a:cs typeface="Tahoma" panose="020B0604030504040204" pitchFamily="34" charset="0"/>
                      </a:endParaRPr>
                    </a:p>
                  </a:txBody>
                  <a:tcPr marL="38765" marR="38765" marT="0" marB="0"/>
                </a:tc>
                <a:tc>
                  <a:txBody>
                    <a:bodyPr/>
                    <a:lstStyle/>
                    <a:p>
                      <a:pPr marL="0" marR="0" indent="0">
                        <a:lnSpc>
                          <a:spcPct val="150000"/>
                        </a:lnSpc>
                        <a:spcBef>
                          <a:spcPts val="0"/>
                        </a:spcBef>
                        <a:spcAft>
                          <a:spcPts val="0"/>
                        </a:spcAft>
                      </a:pPr>
                      <a:r>
                        <a:rPr lang="en-US" sz="2000">
                          <a:effectLst/>
                          <a:latin typeface="+mn-lt"/>
                        </a:rPr>
                        <a:t>Military history could be verified, but did not meet minimum requirements outlined in Category 2.</a:t>
                      </a:r>
                      <a:endParaRPr lang="en-US" sz="2000">
                        <a:effectLst/>
                        <a:latin typeface="+mn-lt"/>
                        <a:ea typeface="Century Gothic" panose="020B0502020202020204" pitchFamily="34" charset="0"/>
                        <a:cs typeface="Tahoma" panose="020B0604030504040204" pitchFamily="34" charset="0"/>
                      </a:endParaRPr>
                    </a:p>
                  </a:txBody>
                  <a:tcPr marL="38765" marR="38765" marT="0" marB="0"/>
                </a:tc>
                <a:extLst>
                  <a:ext uri="{0D108BD9-81ED-4DB2-BD59-A6C34878D82A}">
                    <a16:rowId xmlns:a16="http://schemas.microsoft.com/office/drawing/2014/main" val="608928925"/>
                  </a:ext>
                </a:extLst>
              </a:tr>
              <a:tr h="2020162">
                <a:tc>
                  <a:txBody>
                    <a:bodyPr/>
                    <a:lstStyle/>
                    <a:p>
                      <a:pPr marL="0" marR="0" indent="0">
                        <a:lnSpc>
                          <a:spcPct val="150000"/>
                        </a:lnSpc>
                        <a:spcBef>
                          <a:spcPts val="0"/>
                        </a:spcBef>
                        <a:spcAft>
                          <a:spcPts val="0"/>
                        </a:spcAft>
                      </a:pPr>
                      <a:r>
                        <a:rPr lang="en-US" sz="2000" dirty="0">
                          <a:effectLst/>
                          <a:latin typeface="+mn-lt"/>
                        </a:rPr>
                        <a:t>4. No Record Found </a:t>
                      </a:r>
                      <a:endParaRPr lang="en-US" sz="2000" dirty="0">
                        <a:effectLst/>
                        <a:latin typeface="+mn-lt"/>
                        <a:ea typeface="Century Gothic" panose="020B0502020202020204" pitchFamily="34" charset="0"/>
                        <a:cs typeface="Tahoma" panose="020B0604030504040204" pitchFamily="34" charset="0"/>
                      </a:endParaRPr>
                    </a:p>
                  </a:txBody>
                  <a:tcPr marL="38765" marR="38765" marT="0" marB="0"/>
                </a:tc>
                <a:tc>
                  <a:txBody>
                    <a:bodyPr/>
                    <a:lstStyle/>
                    <a:p>
                      <a:pPr marL="0" marR="0" indent="0">
                        <a:lnSpc>
                          <a:spcPct val="150000"/>
                        </a:lnSpc>
                        <a:spcBef>
                          <a:spcPts val="0"/>
                        </a:spcBef>
                        <a:spcAft>
                          <a:spcPts val="0"/>
                        </a:spcAft>
                      </a:pPr>
                      <a:r>
                        <a:rPr lang="en-US" sz="2000" dirty="0">
                          <a:effectLst/>
                          <a:latin typeface="+mn-lt"/>
                        </a:rPr>
                        <a:t>Veteran status was checked but could not be verified. This includes cases where information is incomplete. It’s suggested that a DD-214 be requested. The individual remains on the BNL, but not as a verified Veteran. Status may be updated if/when needed.</a:t>
                      </a:r>
                      <a:endParaRPr lang="en-US" sz="2000" dirty="0">
                        <a:effectLst/>
                        <a:latin typeface="+mn-lt"/>
                        <a:ea typeface="Century Gothic" panose="020B0502020202020204" pitchFamily="34" charset="0"/>
                        <a:cs typeface="Tahoma" panose="020B0604030504040204" pitchFamily="34" charset="0"/>
                      </a:endParaRPr>
                    </a:p>
                  </a:txBody>
                  <a:tcPr marL="38765" marR="38765" marT="0" marB="0"/>
                </a:tc>
                <a:extLst>
                  <a:ext uri="{0D108BD9-81ED-4DB2-BD59-A6C34878D82A}">
                    <a16:rowId xmlns:a16="http://schemas.microsoft.com/office/drawing/2014/main" val="244950764"/>
                  </a:ext>
                </a:extLst>
              </a:tr>
              <a:tr h="476301">
                <a:tc>
                  <a:txBody>
                    <a:bodyPr/>
                    <a:lstStyle/>
                    <a:p>
                      <a:pPr marL="0" marR="0" indent="0">
                        <a:lnSpc>
                          <a:spcPct val="150000"/>
                        </a:lnSpc>
                        <a:spcBef>
                          <a:spcPts val="0"/>
                        </a:spcBef>
                        <a:spcAft>
                          <a:spcPts val="0"/>
                        </a:spcAft>
                      </a:pPr>
                      <a:r>
                        <a:rPr lang="en-US" sz="2000">
                          <a:effectLst/>
                          <a:latin typeface="+mn-lt"/>
                        </a:rPr>
                        <a:t>5. Unverified </a:t>
                      </a:r>
                      <a:endParaRPr lang="en-US" sz="2000">
                        <a:effectLst/>
                        <a:latin typeface="+mn-lt"/>
                        <a:ea typeface="Century Gothic" panose="020B0502020202020204" pitchFamily="34" charset="0"/>
                        <a:cs typeface="Tahoma" panose="020B0604030504040204" pitchFamily="34" charset="0"/>
                      </a:endParaRPr>
                    </a:p>
                  </a:txBody>
                  <a:tcPr marL="38765" marR="38765" marT="0" marB="0"/>
                </a:tc>
                <a:tc>
                  <a:txBody>
                    <a:bodyPr/>
                    <a:lstStyle/>
                    <a:p>
                      <a:pPr marL="0" marR="0" indent="0">
                        <a:lnSpc>
                          <a:spcPct val="150000"/>
                        </a:lnSpc>
                        <a:spcBef>
                          <a:spcPts val="0"/>
                        </a:spcBef>
                        <a:spcAft>
                          <a:spcPts val="0"/>
                        </a:spcAft>
                      </a:pPr>
                      <a:r>
                        <a:rPr lang="en-US" sz="2000" dirty="0">
                          <a:effectLst/>
                          <a:latin typeface="+mn-lt"/>
                        </a:rPr>
                        <a:t>Veteran status still needs to be verified by the local VAMC.</a:t>
                      </a:r>
                      <a:endParaRPr lang="en-US" sz="2000" dirty="0">
                        <a:effectLst/>
                        <a:latin typeface="+mn-lt"/>
                        <a:ea typeface="Century Gothic" panose="020B0502020202020204" pitchFamily="34" charset="0"/>
                        <a:cs typeface="Tahoma" panose="020B0604030504040204" pitchFamily="34" charset="0"/>
                      </a:endParaRPr>
                    </a:p>
                  </a:txBody>
                  <a:tcPr marL="38765" marR="38765" marT="0" marB="0"/>
                </a:tc>
                <a:extLst>
                  <a:ext uri="{0D108BD9-81ED-4DB2-BD59-A6C34878D82A}">
                    <a16:rowId xmlns:a16="http://schemas.microsoft.com/office/drawing/2014/main" val="3529189795"/>
                  </a:ext>
                </a:extLst>
              </a:tr>
            </a:tbl>
          </a:graphicData>
        </a:graphic>
      </p:graphicFrame>
    </p:spTree>
    <p:extLst>
      <p:ext uri="{BB962C8B-B14F-4D97-AF65-F5344CB8AC3E}">
        <p14:creationId xmlns:p14="http://schemas.microsoft.com/office/powerpoint/2010/main" val="4186255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AB0EB4-CB22-4C01-A3B3-2B5DE3ACBD53}"/>
              </a:ext>
            </a:extLst>
          </p:cNvPr>
          <p:cNvSpPr>
            <a:spLocks noGrp="1"/>
          </p:cNvSpPr>
          <p:nvPr>
            <p:ph type="sldNum" sz="quarter" idx="10"/>
          </p:nvPr>
        </p:nvSpPr>
        <p:spPr/>
        <p:txBody>
          <a:bodyPr/>
          <a:lstStyle/>
          <a:p>
            <a:fld id="{9B27D237-6C0D-5549-BE11-2040A22CBC71}" type="slidenum">
              <a:rPr lang="en-US" smtClean="0">
                <a:solidFill>
                  <a:prstClr val="black">
                    <a:tint val="75000"/>
                  </a:prstClr>
                </a:solidFill>
              </a:rPr>
              <a:pPr/>
              <a:t>25</a:t>
            </a:fld>
            <a:endParaRPr lang="en-US" dirty="0">
              <a:solidFill>
                <a:prstClr val="black">
                  <a:tint val="75000"/>
                </a:prstClr>
              </a:solidFill>
            </a:endParaRPr>
          </a:p>
        </p:txBody>
      </p:sp>
      <p:graphicFrame>
        <p:nvGraphicFramePr>
          <p:cNvPr id="3" name="Object 2">
            <a:extLst>
              <a:ext uri="{FF2B5EF4-FFF2-40B4-BE49-F238E27FC236}">
                <a16:creationId xmlns:a16="http://schemas.microsoft.com/office/drawing/2014/main" id="{2F55B9BF-479C-46CD-ABA8-4A0BE4F86DD6}"/>
              </a:ext>
            </a:extLst>
          </p:cNvPr>
          <p:cNvGraphicFramePr>
            <a:graphicFrameLocks noChangeAspect="1"/>
          </p:cNvGraphicFramePr>
          <p:nvPr>
            <p:extLst>
              <p:ext uri="{D42A27DB-BD31-4B8C-83A1-F6EECF244321}">
                <p14:modId xmlns:p14="http://schemas.microsoft.com/office/powerpoint/2010/main" val="3066017729"/>
              </p:ext>
            </p:extLst>
          </p:nvPr>
        </p:nvGraphicFramePr>
        <p:xfrm>
          <a:off x="1852339" y="183449"/>
          <a:ext cx="9996253" cy="6491101"/>
        </p:xfrm>
        <a:graphic>
          <a:graphicData uri="http://schemas.openxmlformats.org/presentationml/2006/ole">
            <mc:AlternateContent xmlns:mc="http://schemas.openxmlformats.org/markup-compatibility/2006">
              <mc:Choice xmlns:v="urn:schemas-microsoft-com:vml" Requires="v">
                <p:oleObj spid="_x0000_s5126" name="Visio" r:id="rId4" imgW="7696284" imgH="5539577" progId="Visio.Drawing.11">
                  <p:embed/>
                </p:oleObj>
              </mc:Choice>
              <mc:Fallback>
                <p:oleObj name="Visio" r:id="rId4" imgW="7696284" imgH="5539577" progId="Visio.Drawing.11">
                  <p:embed/>
                  <p:pic>
                    <p:nvPicPr>
                      <p:cNvPr id="6" name="Object 5">
                        <a:extLst>
                          <a:ext uri="{FF2B5EF4-FFF2-40B4-BE49-F238E27FC236}">
                            <a16:creationId xmlns:a16="http://schemas.microsoft.com/office/drawing/2014/main" id="{27F68434-C45D-4AB6-B6B0-01E19B833DB7}"/>
                          </a:ext>
                        </a:extLst>
                      </p:cNvPr>
                      <p:cNvPicPr>
                        <a:picLocks noChangeAspect="1" noChangeArrowheads="1"/>
                      </p:cNvPicPr>
                      <p:nvPr/>
                    </p:nvPicPr>
                    <p:blipFill>
                      <a:blip r:embed="rId5"/>
                      <a:srcRect/>
                      <a:stretch>
                        <a:fillRect/>
                      </a:stretch>
                    </p:blipFill>
                    <p:spPr bwMode="auto">
                      <a:xfrm>
                        <a:off x="1852339" y="183449"/>
                        <a:ext cx="9996253" cy="6491101"/>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A0CAC869-C4AB-411B-8C3A-EC300A5ED954}"/>
              </a:ext>
            </a:extLst>
          </p:cNvPr>
          <p:cNvSpPr/>
          <p:nvPr/>
        </p:nvSpPr>
        <p:spPr>
          <a:xfrm rot="16200000">
            <a:off x="-2898563" y="3099776"/>
            <a:ext cx="6858000" cy="658450"/>
          </a:xfrm>
          <a:prstGeom prst="rect">
            <a:avLst/>
          </a:prstGeom>
        </p:spPr>
        <p:txBody>
          <a:bodyPr wrap="square">
            <a:spAutoFit/>
          </a:bodyPr>
          <a:lstStyle/>
          <a:p>
            <a:pPr algn="ctr">
              <a:lnSpc>
                <a:spcPct val="150000"/>
              </a:lnSpc>
              <a:spcAft>
                <a:spcPts val="1000"/>
              </a:spcAft>
            </a:pPr>
            <a:r>
              <a:rPr lang="en-US" sz="2800" b="1" dirty="0">
                <a:solidFill>
                  <a:srgbClr val="005392"/>
                </a:solidFill>
                <a:latin typeface="Arial" panose="020B0604020202020204" pitchFamily="34" charset="0"/>
                <a:ea typeface="Century Gothic" panose="020B0502020202020204" pitchFamily="34" charset="0"/>
                <a:cs typeface="Tahoma" panose="020B0604030504040204" pitchFamily="34" charset="0"/>
              </a:rPr>
              <a:t>Veteran Status Verification Process</a:t>
            </a:r>
            <a:endParaRPr lang="en-US" sz="2800" dirty="0">
              <a:effectLst/>
              <a:latin typeface="Century Gothic" panose="020B0502020202020204" pitchFamily="34" charset="0"/>
              <a:ea typeface="Century Gothic" panose="020B0502020202020204" pitchFamily="34" charset="0"/>
              <a:cs typeface="Tahoma" panose="020B0604030504040204" pitchFamily="34" charset="0"/>
            </a:endParaRPr>
          </a:p>
        </p:txBody>
      </p:sp>
      <p:cxnSp>
        <p:nvCxnSpPr>
          <p:cNvPr id="6" name="Straight Connector 5">
            <a:extLst>
              <a:ext uri="{FF2B5EF4-FFF2-40B4-BE49-F238E27FC236}">
                <a16:creationId xmlns:a16="http://schemas.microsoft.com/office/drawing/2014/main" id="{E61EBA2E-9CFF-4C41-AE87-D335857858AB}"/>
              </a:ext>
            </a:extLst>
          </p:cNvPr>
          <p:cNvCxnSpPr>
            <a:cxnSpLocks/>
          </p:cNvCxnSpPr>
          <p:nvPr/>
        </p:nvCxnSpPr>
        <p:spPr>
          <a:xfrm>
            <a:off x="1026775" y="1"/>
            <a:ext cx="0" cy="6857999"/>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9ACA7AF-F753-431E-979D-01A5335C4BD6}"/>
              </a:ext>
            </a:extLst>
          </p:cNvPr>
          <p:cNvSpPr txBox="1"/>
          <p:nvPr/>
        </p:nvSpPr>
        <p:spPr>
          <a:xfrm>
            <a:off x="1852339" y="5401013"/>
            <a:ext cx="6065204" cy="1015663"/>
          </a:xfrm>
          <a:prstGeom prst="rect">
            <a:avLst/>
          </a:prstGeom>
          <a:noFill/>
        </p:spPr>
        <p:txBody>
          <a:bodyPr wrap="square" rtlCol="0">
            <a:spAutoFit/>
          </a:bodyPr>
          <a:lstStyle/>
          <a:p>
            <a:r>
              <a:rPr lang="en-US" sz="2000" dirty="0"/>
              <a:t>The above process is utilized by the Orlando VAMC and the Orlando/Orange, Osceola, and Seminole Counties </a:t>
            </a:r>
            <a:r>
              <a:rPr lang="en-US" sz="2000" dirty="0" err="1"/>
              <a:t>CoC</a:t>
            </a:r>
            <a:r>
              <a:rPr lang="en-US" sz="2000" dirty="0"/>
              <a:t> (FL-507).</a:t>
            </a:r>
          </a:p>
        </p:txBody>
      </p:sp>
    </p:spTree>
    <p:extLst>
      <p:ext uri="{BB962C8B-B14F-4D97-AF65-F5344CB8AC3E}">
        <p14:creationId xmlns:p14="http://schemas.microsoft.com/office/powerpoint/2010/main" val="4184046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E39A-A608-496D-ACCF-2DAF3B36E05E}"/>
              </a:ext>
            </a:extLst>
          </p:cNvPr>
          <p:cNvSpPr>
            <a:spLocks noGrp="1"/>
          </p:cNvSpPr>
          <p:nvPr>
            <p:ph type="title"/>
          </p:nvPr>
        </p:nvSpPr>
        <p:spPr/>
        <p:txBody>
          <a:bodyPr/>
          <a:lstStyle/>
          <a:p>
            <a:r>
              <a:rPr lang="en-US" dirty="0"/>
              <a:t>Other CES Examples</a:t>
            </a:r>
          </a:p>
        </p:txBody>
      </p:sp>
      <p:sp>
        <p:nvSpPr>
          <p:cNvPr id="3" name="Slide Number Placeholder 2">
            <a:extLst>
              <a:ext uri="{FF2B5EF4-FFF2-40B4-BE49-F238E27FC236}">
                <a16:creationId xmlns:a16="http://schemas.microsoft.com/office/drawing/2014/main" id="{DDEB2E4C-889B-42D1-8EFD-1FB853807884}"/>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26</a:t>
            </a:fld>
            <a:endParaRPr lang="en-US" dirty="0">
              <a:solidFill>
                <a:prstClr val="black">
                  <a:tint val="75000"/>
                </a:prstClr>
              </a:solidFill>
            </a:endParaRPr>
          </a:p>
        </p:txBody>
      </p:sp>
      <p:sp>
        <p:nvSpPr>
          <p:cNvPr id="4" name="Title 1">
            <a:extLst>
              <a:ext uri="{FF2B5EF4-FFF2-40B4-BE49-F238E27FC236}">
                <a16:creationId xmlns:a16="http://schemas.microsoft.com/office/drawing/2014/main" id="{59ED0436-3A2F-4DA8-9651-A59483A40E58}"/>
              </a:ext>
            </a:extLst>
          </p:cNvPr>
          <p:cNvSpPr txBox="1">
            <a:spLocks/>
          </p:cNvSpPr>
          <p:nvPr/>
        </p:nvSpPr>
        <p:spPr>
          <a:xfrm>
            <a:off x="3922542" y="1593167"/>
            <a:ext cx="3811116" cy="9906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none" spc="0">
                <a:ln>
                  <a:noFill/>
                </a:ln>
                <a:solidFill>
                  <a:schemeClr val="bg2">
                    <a:lumMod val="50000"/>
                  </a:schemeClr>
                </a:solidFill>
                <a:effectLst/>
                <a:latin typeface="+mj-lt"/>
                <a:ea typeface="+mj-ea"/>
                <a:cs typeface="Georgia"/>
              </a:defRPr>
            </a:lvl1pPr>
          </a:lstStyle>
          <a:p>
            <a:r>
              <a:rPr lang="en-US" b="1" dirty="0">
                <a:solidFill>
                  <a:schemeClr val="tx1"/>
                </a:solidFill>
              </a:rPr>
              <a:t>Open Discussion</a:t>
            </a:r>
          </a:p>
        </p:txBody>
      </p:sp>
      <p:pic>
        <p:nvPicPr>
          <p:cNvPr id="2050" name="Picture 2" descr="Image result for Open discussion">
            <a:extLst>
              <a:ext uri="{FF2B5EF4-FFF2-40B4-BE49-F238E27FC236}">
                <a16:creationId xmlns:a16="http://schemas.microsoft.com/office/drawing/2014/main" id="{94CB5ACE-34DF-45CA-A314-CC350F560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21" y="3110134"/>
            <a:ext cx="3584917" cy="217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173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1">
                    <a:lumMod val="50000"/>
                  </a:schemeClr>
                </a:solidFill>
                <a:latin typeface="+mj-lt"/>
              </a:rPr>
              <a:t>Point of Contact</a:t>
            </a:r>
          </a:p>
        </p:txBody>
      </p:sp>
      <p:pic>
        <p:nvPicPr>
          <p:cNvPr id="4" name="Picture 2" descr="Image result for data mer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96" y="1293399"/>
            <a:ext cx="5718841" cy="46781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1236363">
            <a:off x="1121396" y="1903894"/>
            <a:ext cx="1744100" cy="954107"/>
          </a:xfrm>
          <a:prstGeom prst="rect">
            <a:avLst/>
          </a:prstGeom>
          <a:noFill/>
        </p:spPr>
        <p:txBody>
          <a:bodyPr wrap="square" rtlCol="0">
            <a:spAutoFit/>
          </a:bodyPr>
          <a:lstStyle/>
          <a:p>
            <a:pPr algn="ctr" defTabSz="914400"/>
            <a:r>
              <a:rPr lang="en-US" sz="2700" dirty="0">
                <a:solidFill>
                  <a:prstClr val="black"/>
                </a:solidFill>
                <a:latin typeface="Calibri" panose="020F0502020204030204" pitchFamily="34" charset="0"/>
              </a:rPr>
              <a:t>VA</a:t>
            </a:r>
          </a:p>
          <a:p>
            <a:pPr algn="ctr" defTabSz="914400"/>
            <a:r>
              <a:rPr lang="en-US" sz="2700" dirty="0">
                <a:solidFill>
                  <a:prstClr val="black"/>
                </a:solidFill>
                <a:latin typeface="Calibri" panose="020F0502020204030204" pitchFamily="34" charset="0"/>
              </a:rPr>
              <a:t>Programs</a:t>
            </a:r>
          </a:p>
        </p:txBody>
      </p:sp>
      <p:sp>
        <p:nvSpPr>
          <p:cNvPr id="6" name="TextBox 5"/>
          <p:cNvSpPr txBox="1"/>
          <p:nvPr/>
        </p:nvSpPr>
        <p:spPr>
          <a:xfrm rot="1618212">
            <a:off x="3416653" y="2328378"/>
            <a:ext cx="1649266" cy="10618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dirty="0">
                <a:ln>
                  <a:noFill/>
                </a:ln>
                <a:solidFill>
                  <a:prstClr val="black"/>
                </a:solidFill>
                <a:effectLst/>
                <a:uLnTx/>
                <a:uFillTx/>
                <a:latin typeface="Calibri" panose="020F0502020204030204" pitchFamily="34" charset="0"/>
              </a:rPr>
              <a:t>CoC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700" kern="0" dirty="0">
                <a:solidFill>
                  <a:prstClr val="black"/>
                </a:solidFill>
                <a:latin typeface="Calibri" panose="020F0502020204030204" pitchFamily="34" charset="0"/>
              </a:rPr>
              <a:t>Resources</a:t>
            </a:r>
            <a:endParaRPr kumimoji="0" lang="en-US" sz="27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7" name="Rectangle 6"/>
          <p:cNvSpPr/>
          <p:nvPr/>
        </p:nvSpPr>
        <p:spPr>
          <a:xfrm>
            <a:off x="6699380" y="2380948"/>
            <a:ext cx="5019653" cy="26162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a:p>
            <a:pPr lvl="1"/>
            <a:r>
              <a:rPr lang="en-US" sz="2800" b="1" dirty="0">
                <a:solidFill>
                  <a:schemeClr val="tx1"/>
                </a:solidFill>
                <a:latin typeface="Calibri" panose="020F0502020204030204" pitchFamily="34" charset="0"/>
              </a:rPr>
              <a:t>Ken Mueller, LCSW, MBA</a:t>
            </a:r>
            <a:br>
              <a:rPr lang="en-US" sz="2800" dirty="0">
                <a:solidFill>
                  <a:schemeClr val="tx1"/>
                </a:solidFill>
                <a:latin typeface="Calibri" panose="020F0502020204030204" pitchFamily="34" charset="0"/>
              </a:rPr>
            </a:br>
            <a:r>
              <a:rPr lang="en-US" sz="2800" dirty="0">
                <a:solidFill>
                  <a:schemeClr val="tx1"/>
                </a:solidFill>
                <a:latin typeface="Calibri" panose="020F0502020204030204" pitchFamily="34" charset="0"/>
              </a:rPr>
              <a:t>Homeless Program Manager</a:t>
            </a:r>
            <a:br>
              <a:rPr lang="en-US" sz="2800" dirty="0">
                <a:solidFill>
                  <a:schemeClr val="tx1"/>
                </a:solidFill>
                <a:latin typeface="Calibri" panose="020F0502020204030204" pitchFamily="34" charset="0"/>
              </a:rPr>
            </a:br>
            <a:r>
              <a:rPr lang="en-US" sz="2800" dirty="0">
                <a:solidFill>
                  <a:schemeClr val="tx1"/>
                </a:solidFill>
                <a:latin typeface="Calibri" panose="020F0502020204030204" pitchFamily="34" charset="0"/>
              </a:rPr>
              <a:t>Orlando VA Medical Center</a:t>
            </a:r>
          </a:p>
          <a:p>
            <a:pPr lvl="1"/>
            <a:r>
              <a:rPr lang="en-US" sz="2800" dirty="0">
                <a:solidFill>
                  <a:schemeClr val="tx1"/>
                </a:solidFill>
                <a:latin typeface="Calibri" panose="020F0502020204030204" pitchFamily="34" charset="0"/>
                <a:hlinkClick r:id="rId4"/>
              </a:rPr>
              <a:t>Kenneth.Mueller@VA.gov</a:t>
            </a:r>
            <a:endParaRPr lang="en-US" sz="2800" dirty="0">
              <a:solidFill>
                <a:schemeClr val="tx1"/>
              </a:solidFill>
              <a:latin typeface="Calibri" panose="020F0502020204030204" pitchFamily="34" charset="0"/>
            </a:endParaRPr>
          </a:p>
          <a:p>
            <a:pPr lvl="1"/>
            <a:endParaRPr lang="en-US" sz="2800" dirty="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3040978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63D9-B2B9-4C5F-82B3-01F84E150942}"/>
              </a:ext>
            </a:extLst>
          </p:cNvPr>
          <p:cNvSpPr>
            <a:spLocks noGrp="1"/>
          </p:cNvSpPr>
          <p:nvPr>
            <p:ph type="title"/>
          </p:nvPr>
        </p:nvSpPr>
        <p:spPr/>
        <p:txBody>
          <a:bodyPr/>
          <a:lstStyle/>
          <a:p>
            <a:r>
              <a:rPr lang="en-US" dirty="0"/>
              <a:t>Managing Different Systems</a:t>
            </a:r>
          </a:p>
        </p:txBody>
      </p:sp>
      <p:sp>
        <p:nvSpPr>
          <p:cNvPr id="3" name="Slide Number Placeholder 2">
            <a:extLst>
              <a:ext uri="{FF2B5EF4-FFF2-40B4-BE49-F238E27FC236}">
                <a16:creationId xmlns:a16="http://schemas.microsoft.com/office/drawing/2014/main" id="{DEEBB99F-5224-4AA1-936E-4E2E8975ABBD}"/>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3</a:t>
            </a:fld>
            <a:endParaRPr lang="en-US" dirty="0">
              <a:solidFill>
                <a:prstClr val="black">
                  <a:tint val="75000"/>
                </a:prstClr>
              </a:solidFill>
            </a:endParaRPr>
          </a:p>
        </p:txBody>
      </p:sp>
      <p:pic>
        <p:nvPicPr>
          <p:cNvPr id="4" name="Picture 3">
            <a:extLst>
              <a:ext uri="{FF2B5EF4-FFF2-40B4-BE49-F238E27FC236}">
                <a16:creationId xmlns:a16="http://schemas.microsoft.com/office/drawing/2014/main" id="{B3E1B349-2EAA-4534-AD82-A5D150F44F74}"/>
              </a:ext>
            </a:extLst>
          </p:cNvPr>
          <p:cNvPicPr>
            <a:picLocks noChangeAspect="1"/>
          </p:cNvPicPr>
          <p:nvPr/>
        </p:nvPicPr>
        <p:blipFill>
          <a:blip r:embed="rId2"/>
          <a:stretch>
            <a:fillRect/>
          </a:stretch>
        </p:blipFill>
        <p:spPr>
          <a:xfrm>
            <a:off x="8248102" y="1503964"/>
            <a:ext cx="1921691" cy="1610399"/>
          </a:xfrm>
          <a:prstGeom prst="rect">
            <a:avLst/>
          </a:prstGeom>
        </p:spPr>
      </p:pic>
      <p:pic>
        <p:nvPicPr>
          <p:cNvPr id="5" name="Picture 4">
            <a:extLst>
              <a:ext uri="{FF2B5EF4-FFF2-40B4-BE49-F238E27FC236}">
                <a16:creationId xmlns:a16="http://schemas.microsoft.com/office/drawing/2014/main" id="{A5AFD070-AC50-4033-AA5C-DC32BCAD12E1}"/>
              </a:ext>
            </a:extLst>
          </p:cNvPr>
          <p:cNvPicPr>
            <a:picLocks noChangeAspect="1"/>
          </p:cNvPicPr>
          <p:nvPr/>
        </p:nvPicPr>
        <p:blipFill>
          <a:blip r:embed="rId3"/>
          <a:stretch>
            <a:fillRect/>
          </a:stretch>
        </p:blipFill>
        <p:spPr>
          <a:xfrm>
            <a:off x="951575" y="1647173"/>
            <a:ext cx="1958142" cy="1566556"/>
          </a:xfrm>
          <a:prstGeom prst="rect">
            <a:avLst/>
          </a:prstGeom>
        </p:spPr>
      </p:pic>
      <p:pic>
        <p:nvPicPr>
          <p:cNvPr id="6" name="Picture 5">
            <a:extLst>
              <a:ext uri="{FF2B5EF4-FFF2-40B4-BE49-F238E27FC236}">
                <a16:creationId xmlns:a16="http://schemas.microsoft.com/office/drawing/2014/main" id="{5125E636-0429-480B-8199-0C75935108DC}"/>
              </a:ext>
            </a:extLst>
          </p:cNvPr>
          <p:cNvPicPr>
            <a:picLocks noChangeAspect="1"/>
          </p:cNvPicPr>
          <p:nvPr/>
        </p:nvPicPr>
        <p:blipFill>
          <a:blip r:embed="rId4"/>
          <a:stretch>
            <a:fillRect/>
          </a:stretch>
        </p:blipFill>
        <p:spPr>
          <a:xfrm>
            <a:off x="8078143" y="4146728"/>
            <a:ext cx="2655506" cy="1683749"/>
          </a:xfrm>
          <a:prstGeom prst="rect">
            <a:avLst/>
          </a:prstGeom>
        </p:spPr>
      </p:pic>
      <p:pic>
        <p:nvPicPr>
          <p:cNvPr id="8" name="Picture 7">
            <a:extLst>
              <a:ext uri="{FF2B5EF4-FFF2-40B4-BE49-F238E27FC236}">
                <a16:creationId xmlns:a16="http://schemas.microsoft.com/office/drawing/2014/main" id="{EB45A38C-3BD1-463C-8008-5D2769E4AF89}"/>
              </a:ext>
            </a:extLst>
          </p:cNvPr>
          <p:cNvPicPr>
            <a:picLocks noChangeAspect="1"/>
          </p:cNvPicPr>
          <p:nvPr/>
        </p:nvPicPr>
        <p:blipFill>
          <a:blip r:embed="rId5"/>
          <a:stretch>
            <a:fillRect/>
          </a:stretch>
        </p:blipFill>
        <p:spPr>
          <a:xfrm>
            <a:off x="1253208" y="3812581"/>
            <a:ext cx="1354876" cy="1876680"/>
          </a:xfrm>
          <a:prstGeom prst="rect">
            <a:avLst/>
          </a:prstGeom>
        </p:spPr>
      </p:pic>
      <p:pic>
        <p:nvPicPr>
          <p:cNvPr id="7" name="Picture 2" descr="Image result for group table">
            <a:extLst>
              <a:ext uri="{FF2B5EF4-FFF2-40B4-BE49-F238E27FC236}">
                <a16:creationId xmlns:a16="http://schemas.microsoft.com/office/drawing/2014/main" id="{87D6BDBC-84D2-4B18-BEEC-064A86E2F4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8968" y="3074965"/>
            <a:ext cx="3181350" cy="14382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FDABEE3F-E70B-4587-B7AF-D51D097EAA0D}"/>
              </a:ext>
            </a:extLst>
          </p:cNvPr>
          <p:cNvCxnSpPr>
            <a:cxnSpLocks/>
          </p:cNvCxnSpPr>
          <p:nvPr/>
        </p:nvCxnSpPr>
        <p:spPr>
          <a:xfrm flipH="1">
            <a:off x="7146388" y="2841674"/>
            <a:ext cx="849574" cy="558082"/>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5748D38-279D-4E05-86AC-740DA056BFBE}"/>
              </a:ext>
            </a:extLst>
          </p:cNvPr>
          <p:cNvCxnSpPr>
            <a:cxnSpLocks/>
          </p:cNvCxnSpPr>
          <p:nvPr/>
        </p:nvCxnSpPr>
        <p:spPr>
          <a:xfrm flipH="1" flipV="1">
            <a:off x="7146388" y="4513240"/>
            <a:ext cx="849574" cy="475361"/>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5104B82F-36A0-4AA6-83E1-2356AC959D7D}"/>
              </a:ext>
            </a:extLst>
          </p:cNvPr>
          <p:cNvCxnSpPr>
            <a:cxnSpLocks/>
          </p:cNvCxnSpPr>
          <p:nvPr/>
        </p:nvCxnSpPr>
        <p:spPr>
          <a:xfrm>
            <a:off x="3161857" y="2841674"/>
            <a:ext cx="773607" cy="454679"/>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89AF0DF-2616-4598-B11D-ED66994CC220}"/>
              </a:ext>
            </a:extLst>
          </p:cNvPr>
          <p:cNvCxnSpPr>
            <a:cxnSpLocks/>
          </p:cNvCxnSpPr>
          <p:nvPr/>
        </p:nvCxnSpPr>
        <p:spPr>
          <a:xfrm flipV="1">
            <a:off x="3180983" y="4333954"/>
            <a:ext cx="637272" cy="358571"/>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A4A86ED0-C1F0-4A71-9EA7-A00F0083B560}"/>
              </a:ext>
            </a:extLst>
          </p:cNvPr>
          <p:cNvSpPr txBox="1"/>
          <p:nvPr/>
        </p:nvSpPr>
        <p:spPr>
          <a:xfrm>
            <a:off x="4795181" y="4746531"/>
            <a:ext cx="1141036" cy="523220"/>
          </a:xfrm>
          <a:prstGeom prst="rect">
            <a:avLst/>
          </a:prstGeom>
          <a:noFill/>
        </p:spPr>
        <p:txBody>
          <a:bodyPr wrap="square" rtlCol="0">
            <a:spAutoFit/>
          </a:bodyPr>
          <a:lstStyle/>
          <a:p>
            <a:r>
              <a:rPr lang="en-US" sz="2800" dirty="0"/>
              <a:t>CES</a:t>
            </a:r>
          </a:p>
        </p:txBody>
      </p:sp>
    </p:spTree>
    <p:extLst>
      <p:ext uri="{BB962C8B-B14F-4D97-AF65-F5344CB8AC3E}">
        <p14:creationId xmlns:p14="http://schemas.microsoft.com/office/powerpoint/2010/main" val="214214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0903-E6A2-4DAC-969B-F8127EFBC905}"/>
              </a:ext>
            </a:extLst>
          </p:cNvPr>
          <p:cNvSpPr>
            <a:spLocks noGrp="1"/>
          </p:cNvSpPr>
          <p:nvPr>
            <p:ph type="title"/>
          </p:nvPr>
        </p:nvSpPr>
        <p:spPr/>
        <p:txBody>
          <a:bodyPr/>
          <a:lstStyle/>
          <a:p>
            <a:r>
              <a:rPr lang="en-US" dirty="0"/>
              <a:t>Bringing Multiple Systems Together with CES</a:t>
            </a:r>
          </a:p>
        </p:txBody>
      </p:sp>
      <p:sp>
        <p:nvSpPr>
          <p:cNvPr id="3" name="Slide Number Placeholder 2">
            <a:extLst>
              <a:ext uri="{FF2B5EF4-FFF2-40B4-BE49-F238E27FC236}">
                <a16:creationId xmlns:a16="http://schemas.microsoft.com/office/drawing/2014/main" id="{2A4828C4-715D-49F1-BAF3-589E6A06898E}"/>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4</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B1A0FB76-7963-40DD-B41D-5D85CF1CFF0A}"/>
              </a:ext>
            </a:extLst>
          </p:cNvPr>
          <p:cNvPicPr>
            <a:picLocks noChangeAspect="1"/>
          </p:cNvPicPr>
          <p:nvPr/>
        </p:nvPicPr>
        <p:blipFill>
          <a:blip r:embed="rId2"/>
          <a:stretch>
            <a:fillRect/>
          </a:stretch>
        </p:blipFill>
        <p:spPr>
          <a:xfrm>
            <a:off x="8078943" y="1906689"/>
            <a:ext cx="2390011" cy="3951844"/>
          </a:xfrm>
          <a:prstGeom prst="rect">
            <a:avLst/>
          </a:prstGeom>
        </p:spPr>
      </p:pic>
      <p:sp>
        <p:nvSpPr>
          <p:cNvPr id="7" name="Left Brace 6">
            <a:extLst>
              <a:ext uri="{FF2B5EF4-FFF2-40B4-BE49-F238E27FC236}">
                <a16:creationId xmlns:a16="http://schemas.microsoft.com/office/drawing/2014/main" id="{2DB81103-1716-4347-AC23-AC43AC53B629}"/>
              </a:ext>
            </a:extLst>
          </p:cNvPr>
          <p:cNvSpPr/>
          <p:nvPr/>
        </p:nvSpPr>
        <p:spPr>
          <a:xfrm>
            <a:off x="8114465" y="3394776"/>
            <a:ext cx="759655" cy="689317"/>
          </a:xfrm>
          <a:prstGeom prst="leftBrace">
            <a:avLst/>
          </a:prstGeom>
          <a:ln>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Right Brace 7">
            <a:extLst>
              <a:ext uri="{FF2B5EF4-FFF2-40B4-BE49-F238E27FC236}">
                <a16:creationId xmlns:a16="http://schemas.microsoft.com/office/drawing/2014/main" id="{2BF10178-D224-48AC-9E66-D66E9C83AA52}"/>
              </a:ext>
            </a:extLst>
          </p:cNvPr>
          <p:cNvSpPr/>
          <p:nvPr/>
        </p:nvSpPr>
        <p:spPr>
          <a:xfrm>
            <a:off x="9719493" y="3394776"/>
            <a:ext cx="618978" cy="689317"/>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638FEB10-8DC4-494E-B04D-7C2A2C15A987}"/>
              </a:ext>
            </a:extLst>
          </p:cNvPr>
          <p:cNvSpPr txBox="1"/>
          <p:nvPr/>
        </p:nvSpPr>
        <p:spPr>
          <a:xfrm>
            <a:off x="6924081" y="3250312"/>
            <a:ext cx="1385665" cy="1200329"/>
          </a:xfrm>
          <a:prstGeom prst="rect">
            <a:avLst/>
          </a:prstGeom>
          <a:noFill/>
        </p:spPr>
        <p:txBody>
          <a:bodyPr wrap="square" rtlCol="0">
            <a:spAutoFit/>
          </a:bodyPr>
          <a:lstStyle/>
          <a:p>
            <a:r>
              <a:rPr lang="en-US" dirty="0"/>
              <a:t>Community / CoC navigating with VA  </a:t>
            </a:r>
          </a:p>
        </p:txBody>
      </p:sp>
      <p:sp>
        <p:nvSpPr>
          <p:cNvPr id="10" name="TextBox 9">
            <a:extLst>
              <a:ext uri="{FF2B5EF4-FFF2-40B4-BE49-F238E27FC236}">
                <a16:creationId xmlns:a16="http://schemas.microsoft.com/office/drawing/2014/main" id="{BD2998AA-7CCE-488A-BB1C-FDCB4BC7B64E}"/>
              </a:ext>
            </a:extLst>
          </p:cNvPr>
          <p:cNvSpPr txBox="1"/>
          <p:nvPr/>
        </p:nvSpPr>
        <p:spPr>
          <a:xfrm>
            <a:off x="10428952" y="3111814"/>
            <a:ext cx="1385665" cy="1477328"/>
          </a:xfrm>
          <a:prstGeom prst="rect">
            <a:avLst/>
          </a:prstGeom>
          <a:noFill/>
        </p:spPr>
        <p:txBody>
          <a:bodyPr wrap="square" rtlCol="0">
            <a:spAutoFit/>
          </a:bodyPr>
          <a:lstStyle/>
          <a:p>
            <a:r>
              <a:rPr lang="en-US" dirty="0"/>
              <a:t>VA </a:t>
            </a:r>
          </a:p>
          <a:p>
            <a:r>
              <a:rPr lang="en-US" dirty="0"/>
              <a:t>navigating with Community </a:t>
            </a:r>
          </a:p>
          <a:p>
            <a:r>
              <a:rPr lang="en-US" dirty="0"/>
              <a:t>/ CoC</a:t>
            </a:r>
          </a:p>
        </p:txBody>
      </p:sp>
      <p:sp>
        <p:nvSpPr>
          <p:cNvPr id="11" name="TextBox 10">
            <a:extLst>
              <a:ext uri="{FF2B5EF4-FFF2-40B4-BE49-F238E27FC236}">
                <a16:creationId xmlns:a16="http://schemas.microsoft.com/office/drawing/2014/main" id="{2DB2DEAD-17E4-4633-86E8-64B94CC9B4A9}"/>
              </a:ext>
            </a:extLst>
          </p:cNvPr>
          <p:cNvSpPr txBox="1"/>
          <p:nvPr/>
        </p:nvSpPr>
        <p:spPr>
          <a:xfrm>
            <a:off x="203200" y="1791705"/>
            <a:ext cx="1316111" cy="646331"/>
          </a:xfrm>
          <a:prstGeom prst="rect">
            <a:avLst/>
          </a:prstGeom>
          <a:noFill/>
        </p:spPr>
        <p:txBody>
          <a:bodyPr wrap="square" rtlCol="0">
            <a:spAutoFit/>
          </a:bodyPr>
          <a:lstStyle/>
          <a:p>
            <a:r>
              <a:rPr lang="en-US" dirty="0"/>
              <a:t>VA HOMES</a:t>
            </a:r>
          </a:p>
        </p:txBody>
      </p:sp>
      <p:sp>
        <p:nvSpPr>
          <p:cNvPr id="12" name="TextBox 11">
            <a:extLst>
              <a:ext uri="{FF2B5EF4-FFF2-40B4-BE49-F238E27FC236}">
                <a16:creationId xmlns:a16="http://schemas.microsoft.com/office/drawing/2014/main" id="{D06B20D7-B18F-4492-B4CC-D722B852C7A0}"/>
              </a:ext>
            </a:extLst>
          </p:cNvPr>
          <p:cNvSpPr txBox="1"/>
          <p:nvPr/>
        </p:nvSpPr>
        <p:spPr>
          <a:xfrm>
            <a:off x="5221891" y="1669000"/>
            <a:ext cx="1316111" cy="646331"/>
          </a:xfrm>
          <a:prstGeom prst="rect">
            <a:avLst/>
          </a:prstGeom>
          <a:noFill/>
        </p:spPr>
        <p:txBody>
          <a:bodyPr wrap="square" rtlCol="0">
            <a:spAutoFit/>
          </a:bodyPr>
          <a:lstStyle/>
          <a:p>
            <a:r>
              <a:rPr lang="en-US" dirty="0"/>
              <a:t>CoC</a:t>
            </a:r>
          </a:p>
          <a:p>
            <a:r>
              <a:rPr lang="en-US" dirty="0"/>
              <a:t>HMIS</a:t>
            </a:r>
          </a:p>
        </p:txBody>
      </p:sp>
      <p:sp>
        <p:nvSpPr>
          <p:cNvPr id="13" name="TextBox 12">
            <a:extLst>
              <a:ext uri="{FF2B5EF4-FFF2-40B4-BE49-F238E27FC236}">
                <a16:creationId xmlns:a16="http://schemas.microsoft.com/office/drawing/2014/main" id="{415930E8-1E4E-4CF5-83DE-9EA709794373}"/>
              </a:ext>
            </a:extLst>
          </p:cNvPr>
          <p:cNvSpPr txBox="1"/>
          <p:nvPr/>
        </p:nvSpPr>
        <p:spPr>
          <a:xfrm>
            <a:off x="5567245" y="5158712"/>
            <a:ext cx="1316111" cy="646331"/>
          </a:xfrm>
          <a:prstGeom prst="rect">
            <a:avLst/>
          </a:prstGeom>
          <a:noFill/>
        </p:spPr>
        <p:txBody>
          <a:bodyPr wrap="square" rtlCol="0">
            <a:spAutoFit/>
          </a:bodyPr>
          <a:lstStyle/>
          <a:p>
            <a:r>
              <a:rPr lang="en-US" dirty="0"/>
              <a:t>VA</a:t>
            </a:r>
          </a:p>
          <a:p>
            <a:r>
              <a:rPr lang="en-US" dirty="0"/>
              <a:t>CPRS</a:t>
            </a:r>
          </a:p>
        </p:txBody>
      </p:sp>
      <p:sp>
        <p:nvSpPr>
          <p:cNvPr id="14" name="TextBox 13">
            <a:extLst>
              <a:ext uri="{FF2B5EF4-FFF2-40B4-BE49-F238E27FC236}">
                <a16:creationId xmlns:a16="http://schemas.microsoft.com/office/drawing/2014/main" id="{0418EB3D-707A-429D-B08A-E98B481523F5}"/>
              </a:ext>
            </a:extLst>
          </p:cNvPr>
          <p:cNvSpPr txBox="1"/>
          <p:nvPr/>
        </p:nvSpPr>
        <p:spPr>
          <a:xfrm>
            <a:off x="203200" y="5764790"/>
            <a:ext cx="2258646" cy="369332"/>
          </a:xfrm>
          <a:prstGeom prst="rect">
            <a:avLst/>
          </a:prstGeom>
          <a:noFill/>
        </p:spPr>
        <p:txBody>
          <a:bodyPr wrap="square" rtlCol="0">
            <a:spAutoFit/>
          </a:bodyPr>
          <a:lstStyle/>
          <a:p>
            <a:r>
              <a:rPr lang="en-US" dirty="0"/>
              <a:t>Other Efforts</a:t>
            </a:r>
          </a:p>
        </p:txBody>
      </p:sp>
      <p:sp>
        <p:nvSpPr>
          <p:cNvPr id="15" name="TextBox 14">
            <a:extLst>
              <a:ext uri="{FF2B5EF4-FFF2-40B4-BE49-F238E27FC236}">
                <a16:creationId xmlns:a16="http://schemas.microsoft.com/office/drawing/2014/main" id="{31F43D93-8163-434C-BC2B-355C409EEA3C}"/>
              </a:ext>
            </a:extLst>
          </p:cNvPr>
          <p:cNvSpPr txBox="1"/>
          <p:nvPr/>
        </p:nvSpPr>
        <p:spPr>
          <a:xfrm>
            <a:off x="2202071" y="1412892"/>
            <a:ext cx="1821290" cy="400110"/>
          </a:xfrm>
          <a:prstGeom prst="rect">
            <a:avLst/>
          </a:prstGeom>
          <a:noFill/>
        </p:spPr>
        <p:txBody>
          <a:bodyPr wrap="square" rtlCol="0">
            <a:spAutoFit/>
          </a:bodyPr>
          <a:lstStyle/>
          <a:p>
            <a:r>
              <a:rPr lang="en-US" sz="2000" b="1" dirty="0">
                <a:solidFill>
                  <a:srgbClr val="FFC000"/>
                </a:solidFill>
              </a:rPr>
              <a:t>Without CES</a:t>
            </a:r>
          </a:p>
        </p:txBody>
      </p:sp>
      <p:sp>
        <p:nvSpPr>
          <p:cNvPr id="16" name="TextBox 15">
            <a:extLst>
              <a:ext uri="{FF2B5EF4-FFF2-40B4-BE49-F238E27FC236}">
                <a16:creationId xmlns:a16="http://schemas.microsoft.com/office/drawing/2014/main" id="{4901DE0D-1180-4405-85AE-E6AE31AD9FE1}"/>
              </a:ext>
            </a:extLst>
          </p:cNvPr>
          <p:cNvSpPr txBox="1"/>
          <p:nvPr/>
        </p:nvSpPr>
        <p:spPr>
          <a:xfrm>
            <a:off x="7552787" y="1151960"/>
            <a:ext cx="3995225" cy="707886"/>
          </a:xfrm>
          <a:prstGeom prst="rect">
            <a:avLst/>
          </a:prstGeom>
          <a:noFill/>
        </p:spPr>
        <p:txBody>
          <a:bodyPr wrap="square" rtlCol="0">
            <a:spAutoFit/>
          </a:bodyPr>
          <a:lstStyle/>
          <a:p>
            <a:r>
              <a:rPr lang="en-US" sz="2000" b="1" dirty="0">
                <a:solidFill>
                  <a:srgbClr val="FFC000"/>
                </a:solidFill>
              </a:rPr>
              <a:t>With CES</a:t>
            </a:r>
          </a:p>
          <a:p>
            <a:r>
              <a:rPr lang="en-US" sz="2000" b="1" dirty="0">
                <a:solidFill>
                  <a:srgbClr val="FFC000"/>
                </a:solidFill>
              </a:rPr>
              <a:t>VA and CoC working together</a:t>
            </a:r>
          </a:p>
        </p:txBody>
      </p:sp>
      <p:sp>
        <p:nvSpPr>
          <p:cNvPr id="17" name="TextBox 16">
            <a:extLst>
              <a:ext uri="{FF2B5EF4-FFF2-40B4-BE49-F238E27FC236}">
                <a16:creationId xmlns:a16="http://schemas.microsoft.com/office/drawing/2014/main" id="{7C29AAFB-6CBF-4D95-B5CF-0232B87982FE}"/>
              </a:ext>
            </a:extLst>
          </p:cNvPr>
          <p:cNvSpPr txBox="1"/>
          <p:nvPr/>
        </p:nvSpPr>
        <p:spPr>
          <a:xfrm>
            <a:off x="7751919" y="5821311"/>
            <a:ext cx="3596960" cy="369332"/>
          </a:xfrm>
          <a:prstGeom prst="rect">
            <a:avLst/>
          </a:prstGeom>
          <a:noFill/>
        </p:spPr>
        <p:txBody>
          <a:bodyPr wrap="square" rtlCol="0">
            <a:spAutoFit/>
          </a:bodyPr>
          <a:lstStyle/>
          <a:p>
            <a:r>
              <a:rPr lang="en-US" sz="800" dirty="0"/>
              <a:t>Modified  based on the United Way of Greater Los Angeles model</a:t>
            </a:r>
            <a:r>
              <a:rPr lang="en-US" dirty="0"/>
              <a:t> </a:t>
            </a:r>
          </a:p>
        </p:txBody>
      </p:sp>
      <p:pic>
        <p:nvPicPr>
          <p:cNvPr id="20" name="Picture 19">
            <a:extLst>
              <a:ext uri="{FF2B5EF4-FFF2-40B4-BE49-F238E27FC236}">
                <a16:creationId xmlns:a16="http://schemas.microsoft.com/office/drawing/2014/main" id="{232962BB-ED12-4859-B5DF-BE5BCFBF2568}"/>
              </a:ext>
            </a:extLst>
          </p:cNvPr>
          <p:cNvPicPr>
            <a:picLocks noChangeAspect="1"/>
          </p:cNvPicPr>
          <p:nvPr/>
        </p:nvPicPr>
        <p:blipFill>
          <a:blip r:embed="rId3"/>
          <a:stretch>
            <a:fillRect/>
          </a:stretch>
        </p:blipFill>
        <p:spPr>
          <a:xfrm>
            <a:off x="780036" y="2036930"/>
            <a:ext cx="4950930" cy="3727860"/>
          </a:xfrm>
          <a:prstGeom prst="rect">
            <a:avLst/>
          </a:prstGeom>
        </p:spPr>
      </p:pic>
    </p:spTree>
    <p:extLst>
      <p:ext uri="{BB962C8B-B14F-4D97-AF65-F5344CB8AC3E}">
        <p14:creationId xmlns:p14="http://schemas.microsoft.com/office/powerpoint/2010/main" val="2443556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4F22D5-5889-425E-A732-FF510F6D8DBC}"/>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5</a:t>
            </a:fld>
            <a:endParaRPr lang="en-US" dirty="0">
              <a:solidFill>
                <a:prstClr val="black">
                  <a:tint val="75000"/>
                </a:prstClr>
              </a:solidFill>
            </a:endParaRPr>
          </a:p>
        </p:txBody>
      </p:sp>
      <p:sp>
        <p:nvSpPr>
          <p:cNvPr id="5" name="Content Placeholder 2">
            <a:extLst>
              <a:ext uri="{FF2B5EF4-FFF2-40B4-BE49-F238E27FC236}">
                <a16:creationId xmlns:a16="http://schemas.microsoft.com/office/drawing/2014/main" id="{517CB103-2D9C-4FE7-82E8-5F4047F5A3EE}"/>
              </a:ext>
            </a:extLst>
          </p:cNvPr>
          <p:cNvSpPr txBox="1">
            <a:spLocks/>
          </p:cNvSpPr>
          <p:nvPr/>
        </p:nvSpPr>
        <p:spPr>
          <a:xfrm>
            <a:off x="609600" y="1447800"/>
            <a:ext cx="10972800" cy="4572000"/>
          </a:xfrm>
          <a:prstGeom prst="rect">
            <a:avLst/>
          </a:prstGeom>
        </p:spPr>
        <p:txBody>
          <a:bodyPr>
            <a:norm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How are different sites currently managing different systems?</a:t>
            </a:r>
          </a:p>
          <a:p>
            <a:pPr marL="0" indent="0">
              <a:buNone/>
            </a:pPr>
            <a:endParaRPr lang="en-US" sz="2000" dirty="0"/>
          </a:p>
          <a:p>
            <a:r>
              <a:rPr lang="en-US" sz="2000" dirty="0"/>
              <a:t>Does the matching occur only with a single agency?</a:t>
            </a:r>
          </a:p>
          <a:p>
            <a:pPr marL="0" indent="0">
              <a:buNone/>
            </a:pPr>
            <a:endParaRPr lang="en-US" sz="2000" dirty="0"/>
          </a:p>
          <a:p>
            <a:r>
              <a:rPr lang="en-US" sz="2000" dirty="0"/>
              <a:t>Can matching occur with different agencies (including the VA), within the same overall CES structure?</a:t>
            </a:r>
          </a:p>
          <a:p>
            <a:endParaRPr lang="en-US" sz="2000" dirty="0"/>
          </a:p>
          <a:p>
            <a:r>
              <a:rPr lang="en-US" sz="2000" dirty="0"/>
              <a:t>What would be important to have in place with multiple agencies having a role in the matching process?</a:t>
            </a:r>
          </a:p>
          <a:p>
            <a:endParaRPr lang="en-US" sz="2000" dirty="0"/>
          </a:p>
          <a:p>
            <a:pPr marL="0" indent="0">
              <a:buNone/>
            </a:pPr>
            <a:endParaRPr lang="en-US" dirty="0"/>
          </a:p>
          <a:p>
            <a:endParaRPr lang="en-US" dirty="0"/>
          </a:p>
          <a:p>
            <a:pPr marL="0" indent="0">
              <a:buNone/>
            </a:pPr>
            <a:endParaRPr lang="en-US" dirty="0"/>
          </a:p>
          <a:p>
            <a:endParaRPr lang="en-US" dirty="0"/>
          </a:p>
          <a:p>
            <a:pPr marL="0" indent="0">
              <a:buNone/>
            </a:pPr>
            <a:endParaRPr lang="en-US" dirty="0"/>
          </a:p>
        </p:txBody>
      </p:sp>
      <p:sp>
        <p:nvSpPr>
          <p:cNvPr id="6" name="Title 1">
            <a:extLst>
              <a:ext uri="{FF2B5EF4-FFF2-40B4-BE49-F238E27FC236}">
                <a16:creationId xmlns:a16="http://schemas.microsoft.com/office/drawing/2014/main" id="{F09EC085-3C9E-463F-A16C-5202312841FF}"/>
              </a:ext>
            </a:extLst>
          </p:cNvPr>
          <p:cNvSpPr>
            <a:spLocks noGrp="1"/>
          </p:cNvSpPr>
          <p:nvPr>
            <p:ph type="title"/>
          </p:nvPr>
        </p:nvSpPr>
        <p:spPr>
          <a:xfrm>
            <a:off x="203200" y="76200"/>
            <a:ext cx="9347200" cy="990600"/>
          </a:xfrm>
        </p:spPr>
        <p:txBody>
          <a:bodyPr/>
          <a:lstStyle/>
          <a:p>
            <a:r>
              <a:rPr lang="en-US" dirty="0"/>
              <a:t>Resource Matching Among Partners </a:t>
            </a:r>
          </a:p>
        </p:txBody>
      </p:sp>
    </p:spTree>
    <p:extLst>
      <p:ext uri="{BB962C8B-B14F-4D97-AF65-F5344CB8AC3E}">
        <p14:creationId xmlns:p14="http://schemas.microsoft.com/office/powerpoint/2010/main" val="3755102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D5DD36-8CA4-4F1D-AC54-476504B0E3AA}"/>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6</a:t>
            </a:fld>
            <a:endParaRPr lang="en-US" dirty="0">
              <a:solidFill>
                <a:prstClr val="black">
                  <a:tint val="75000"/>
                </a:prstClr>
              </a:solidFill>
            </a:endParaRPr>
          </a:p>
        </p:txBody>
      </p:sp>
      <p:grpSp>
        <p:nvGrpSpPr>
          <p:cNvPr id="15" name="Group 14">
            <a:extLst>
              <a:ext uri="{FF2B5EF4-FFF2-40B4-BE49-F238E27FC236}">
                <a16:creationId xmlns:a16="http://schemas.microsoft.com/office/drawing/2014/main" id="{3CFF21C1-449B-4647-A74A-DF3F7C55BEDE}"/>
              </a:ext>
            </a:extLst>
          </p:cNvPr>
          <p:cNvGrpSpPr/>
          <p:nvPr/>
        </p:nvGrpSpPr>
        <p:grpSpPr>
          <a:xfrm>
            <a:off x="9115645" y="1386173"/>
            <a:ext cx="2726202" cy="3329098"/>
            <a:chOff x="3196495" y="340808"/>
            <a:chExt cx="2260444" cy="2226533"/>
          </a:xfrm>
        </p:grpSpPr>
        <p:pic>
          <p:nvPicPr>
            <p:cNvPr id="16" name="Picture 2" descr="C:\Users\vhaorlmuellk\AppData\Local\Microsoft\Windows\Temporary Internet Files\Content.IE5\2F3MUX3F\keys[1].jpg">
              <a:extLst>
                <a:ext uri="{FF2B5EF4-FFF2-40B4-BE49-F238E27FC236}">
                  <a16:creationId xmlns:a16="http://schemas.microsoft.com/office/drawing/2014/main" id="{87E317A4-82DA-401F-A36D-F54BE45B3A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2543" y="340808"/>
              <a:ext cx="1574181" cy="120368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F1022B4-77BA-408F-9DCC-59C89405DDC0}"/>
                </a:ext>
              </a:extLst>
            </p:cNvPr>
            <p:cNvSpPr txBox="1"/>
            <p:nvPr/>
          </p:nvSpPr>
          <p:spPr>
            <a:xfrm>
              <a:off x="3196495" y="1298312"/>
              <a:ext cx="2260444" cy="1269029"/>
            </a:xfrm>
            <a:prstGeom prst="rect">
              <a:avLst/>
            </a:prstGeom>
            <a:noFill/>
          </p:spPr>
          <p:txBody>
            <a:bodyPr wrap="square" rtlCol="0">
              <a:noAutofit/>
            </a:bodyPr>
            <a:lstStyle/>
            <a:p>
              <a:pPr algn="ctr"/>
              <a:r>
                <a:rPr lang="en-US" sz="2000" dirty="0">
                  <a:solidFill>
                    <a:prstClr val="black"/>
                  </a:solidFill>
                  <a:latin typeface="Arial" panose="020B0604020202020204" pitchFamily="34" charset="0"/>
                  <a:cs typeface="Arial" panose="020B0604020202020204" pitchFamily="34" charset="0"/>
                </a:rPr>
                <a:t>Veteran </a:t>
              </a:r>
            </a:p>
            <a:p>
              <a:pPr algn="ctr"/>
              <a:r>
                <a:rPr lang="en-US" sz="2000" dirty="0">
                  <a:solidFill>
                    <a:prstClr val="black"/>
                  </a:solidFill>
                  <a:latin typeface="Arial" panose="020B0604020202020204" pitchFamily="34" charset="0"/>
                  <a:cs typeface="Arial" panose="020B0604020202020204" pitchFamily="34" charset="0"/>
                </a:rPr>
                <a:t>Moves Into Permanent Housing with Supportive Services as needed</a:t>
              </a:r>
            </a:p>
          </p:txBody>
        </p:sp>
      </p:grpSp>
      <p:grpSp>
        <p:nvGrpSpPr>
          <p:cNvPr id="18" name="Group 17">
            <a:extLst>
              <a:ext uri="{FF2B5EF4-FFF2-40B4-BE49-F238E27FC236}">
                <a16:creationId xmlns:a16="http://schemas.microsoft.com/office/drawing/2014/main" id="{1C41F750-3021-48AB-9F31-63F70C05F819}"/>
              </a:ext>
            </a:extLst>
          </p:cNvPr>
          <p:cNvGrpSpPr/>
          <p:nvPr/>
        </p:nvGrpSpPr>
        <p:grpSpPr>
          <a:xfrm>
            <a:off x="2169054" y="1755302"/>
            <a:ext cx="2094016" cy="2959970"/>
            <a:chOff x="892020" y="1804026"/>
            <a:chExt cx="2343035" cy="2681159"/>
          </a:xfrm>
        </p:grpSpPr>
        <p:pic>
          <p:nvPicPr>
            <p:cNvPr id="19" name="Picture 3">
              <a:extLst>
                <a:ext uri="{FF2B5EF4-FFF2-40B4-BE49-F238E27FC236}">
                  <a16:creationId xmlns:a16="http://schemas.microsoft.com/office/drawing/2014/main" id="{4226AA7C-6DAF-44D7-8BDB-6AFB7C45D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020" y="1804026"/>
              <a:ext cx="2244455" cy="268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Subtitle 2">
              <a:extLst>
                <a:ext uri="{FF2B5EF4-FFF2-40B4-BE49-F238E27FC236}">
                  <a16:creationId xmlns:a16="http://schemas.microsoft.com/office/drawing/2014/main" id="{4AC45254-911F-4334-91FD-2A342DDC15AB}"/>
                </a:ext>
              </a:extLst>
            </p:cNvPr>
            <p:cNvSpPr txBox="1">
              <a:spLocks/>
            </p:cNvSpPr>
            <p:nvPr/>
          </p:nvSpPr>
          <p:spPr>
            <a:xfrm>
              <a:off x="1039543" y="2646343"/>
              <a:ext cx="2195512" cy="112084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prstClr val="black"/>
                  </a:solidFill>
                  <a:latin typeface="+mj-lt"/>
                  <a:cs typeface="Arial" panose="020B0604020202020204" pitchFamily="34" charset="0"/>
                </a:rPr>
                <a:t>Permanent Housing </a:t>
              </a:r>
            </a:p>
            <a:p>
              <a:pPr marL="0" indent="0" algn="ctr">
                <a:buNone/>
              </a:pPr>
              <a:r>
                <a:rPr lang="en-US" sz="2000" dirty="0">
                  <a:solidFill>
                    <a:prstClr val="black"/>
                  </a:solidFill>
                  <a:latin typeface="+mj-lt"/>
                  <a:cs typeface="Arial" panose="020B0604020202020204" pitchFamily="34" charset="0"/>
                </a:rPr>
                <a:t>Offer/</a:t>
              </a:r>
            </a:p>
            <a:p>
              <a:pPr marL="0" indent="0" algn="ctr">
                <a:buNone/>
              </a:pPr>
              <a:r>
                <a:rPr lang="en-US" sz="2000" dirty="0">
                  <a:solidFill>
                    <a:prstClr val="black"/>
                  </a:solidFill>
                  <a:latin typeface="+mj-lt"/>
                  <a:cs typeface="Arial" panose="020B0604020202020204" pitchFamily="34" charset="0"/>
                </a:rPr>
                <a:t>Referral</a:t>
              </a:r>
            </a:p>
          </p:txBody>
        </p:sp>
      </p:grpSp>
      <p:sp>
        <p:nvSpPr>
          <p:cNvPr id="21" name="TextBox 20">
            <a:extLst>
              <a:ext uri="{FF2B5EF4-FFF2-40B4-BE49-F238E27FC236}">
                <a16:creationId xmlns:a16="http://schemas.microsoft.com/office/drawing/2014/main" id="{0495B683-CF56-421B-AFD5-A8601B321EDE}"/>
              </a:ext>
            </a:extLst>
          </p:cNvPr>
          <p:cNvSpPr txBox="1"/>
          <p:nvPr/>
        </p:nvSpPr>
        <p:spPr>
          <a:xfrm>
            <a:off x="313165" y="3739427"/>
            <a:ext cx="1858067" cy="707886"/>
          </a:xfrm>
          <a:prstGeom prst="rect">
            <a:avLst/>
          </a:prstGeom>
          <a:noFill/>
        </p:spPr>
        <p:txBody>
          <a:bodyPr wrap="square" rtlCol="0">
            <a:spAutoFit/>
          </a:bodyPr>
          <a:lstStyle/>
          <a:p>
            <a:endParaRPr lang="en-US" sz="2000" dirty="0">
              <a:solidFill>
                <a:prstClr val="black"/>
              </a:solidFill>
              <a:latin typeface="+mj-lt"/>
              <a:cs typeface="Arial" panose="020B0604020202020204" pitchFamily="34" charset="0"/>
            </a:endParaRPr>
          </a:p>
          <a:p>
            <a:r>
              <a:rPr lang="en-US" sz="2000" dirty="0">
                <a:solidFill>
                  <a:prstClr val="black"/>
                </a:solidFill>
                <a:latin typeface="+mj-lt"/>
                <a:cs typeface="Arial" panose="020B0604020202020204" pitchFamily="34" charset="0"/>
              </a:rPr>
              <a:t>Assessment</a:t>
            </a:r>
          </a:p>
        </p:txBody>
      </p:sp>
      <p:sp>
        <p:nvSpPr>
          <p:cNvPr id="22" name="TextBox 21">
            <a:extLst>
              <a:ext uri="{FF2B5EF4-FFF2-40B4-BE49-F238E27FC236}">
                <a16:creationId xmlns:a16="http://schemas.microsoft.com/office/drawing/2014/main" id="{443AABD9-F8F1-41CC-BEF2-41BEAF081434}"/>
              </a:ext>
            </a:extLst>
          </p:cNvPr>
          <p:cNvSpPr txBox="1"/>
          <p:nvPr/>
        </p:nvSpPr>
        <p:spPr>
          <a:xfrm>
            <a:off x="4522402" y="2507807"/>
            <a:ext cx="4783195" cy="2020258"/>
          </a:xfrm>
          <a:prstGeom prst="rect">
            <a:avLst/>
          </a:prstGeom>
          <a:noFill/>
        </p:spPr>
        <p:txBody>
          <a:bodyPr wrap="square" rtlCol="0">
            <a:noAutofit/>
          </a:bodyPr>
          <a:lstStyle/>
          <a:p>
            <a:r>
              <a:rPr lang="en-US" sz="2000" dirty="0">
                <a:solidFill>
                  <a:prstClr val="black"/>
                </a:solidFill>
                <a:latin typeface="Arial" panose="020B0604020202020204" pitchFamily="34" charset="0"/>
                <a:cs typeface="Arial" panose="020B0604020202020204" pitchFamily="34" charset="0"/>
              </a:rPr>
              <a:t>If needed/desired, VA residential programs or other temporary housing (with a Housing First approach) are utilized to help bridge or fill the gap between the permanent housing offer and the actual move-in date.</a:t>
            </a:r>
          </a:p>
        </p:txBody>
      </p:sp>
      <p:sp>
        <p:nvSpPr>
          <p:cNvPr id="23" name="Right Arrow 12">
            <a:extLst>
              <a:ext uri="{FF2B5EF4-FFF2-40B4-BE49-F238E27FC236}">
                <a16:creationId xmlns:a16="http://schemas.microsoft.com/office/drawing/2014/main" id="{EE00098C-7FBC-4BBB-8B7E-4636BA7EF381}"/>
              </a:ext>
            </a:extLst>
          </p:cNvPr>
          <p:cNvSpPr/>
          <p:nvPr/>
        </p:nvSpPr>
        <p:spPr>
          <a:xfrm>
            <a:off x="4596238" y="4528065"/>
            <a:ext cx="4445571" cy="710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mj-lt"/>
              </a:rPr>
              <a:t>Housing First</a:t>
            </a:r>
          </a:p>
        </p:txBody>
      </p:sp>
      <p:pic>
        <p:nvPicPr>
          <p:cNvPr id="24" name="Picture 2" descr="C:\Users\vhaorlmuellk\AppData\Local\Microsoft\Windows\Temporary Internet Files\Content.IE5\XZA8A31G\1024px-Clipboard.svg[1].png">
            <a:extLst>
              <a:ext uri="{FF2B5EF4-FFF2-40B4-BE49-F238E27FC236}">
                <a16:creationId xmlns:a16="http://schemas.microsoft.com/office/drawing/2014/main" id="{ACC6C14E-E73C-4DC5-8618-1AB3DFFCBF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412" y="2126480"/>
            <a:ext cx="1533950" cy="15339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5C3A43E0-E67A-4C33-8288-80F648EDE9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4219" y="1884566"/>
            <a:ext cx="4445571"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itle 1">
            <a:extLst>
              <a:ext uri="{FF2B5EF4-FFF2-40B4-BE49-F238E27FC236}">
                <a16:creationId xmlns:a16="http://schemas.microsoft.com/office/drawing/2014/main" id="{3A2CE749-919D-4F3D-ABFF-A23E4AA80010}"/>
              </a:ext>
            </a:extLst>
          </p:cNvPr>
          <p:cNvSpPr>
            <a:spLocks noGrp="1"/>
          </p:cNvSpPr>
          <p:nvPr>
            <p:ph type="title"/>
          </p:nvPr>
        </p:nvSpPr>
        <p:spPr>
          <a:xfrm>
            <a:off x="203200" y="76200"/>
            <a:ext cx="9347200" cy="990600"/>
          </a:xfrm>
        </p:spPr>
        <p:txBody>
          <a:bodyPr/>
          <a:lstStyle/>
          <a:p>
            <a:r>
              <a:rPr lang="en-US" dirty="0"/>
              <a:t>Permanent Housing is the Focus</a:t>
            </a:r>
          </a:p>
        </p:txBody>
      </p:sp>
    </p:spTree>
    <p:extLst>
      <p:ext uri="{BB962C8B-B14F-4D97-AF65-F5344CB8AC3E}">
        <p14:creationId xmlns:p14="http://schemas.microsoft.com/office/powerpoint/2010/main" val="201381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63D9-B2B9-4C5F-82B3-01F84E150942}"/>
              </a:ext>
            </a:extLst>
          </p:cNvPr>
          <p:cNvSpPr>
            <a:spLocks noGrp="1"/>
          </p:cNvSpPr>
          <p:nvPr>
            <p:ph type="title"/>
          </p:nvPr>
        </p:nvSpPr>
        <p:spPr/>
        <p:txBody>
          <a:bodyPr/>
          <a:lstStyle/>
          <a:p>
            <a:r>
              <a:rPr lang="en-US" dirty="0"/>
              <a:t>Permanent Vs Temporary Housing</a:t>
            </a:r>
          </a:p>
        </p:txBody>
      </p:sp>
      <p:sp>
        <p:nvSpPr>
          <p:cNvPr id="3" name="Slide Number Placeholder 2">
            <a:extLst>
              <a:ext uri="{FF2B5EF4-FFF2-40B4-BE49-F238E27FC236}">
                <a16:creationId xmlns:a16="http://schemas.microsoft.com/office/drawing/2014/main" id="{DEEBB99F-5224-4AA1-936E-4E2E8975ABBD}"/>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7</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24DB6801-311B-4343-B3FD-FEB83C7DCDBB}"/>
              </a:ext>
            </a:extLst>
          </p:cNvPr>
          <p:cNvSpPr txBox="1"/>
          <p:nvPr/>
        </p:nvSpPr>
        <p:spPr>
          <a:xfrm>
            <a:off x="203200" y="1275192"/>
            <a:ext cx="5226929" cy="5170646"/>
          </a:xfrm>
          <a:prstGeom prst="rect">
            <a:avLst/>
          </a:prstGeom>
          <a:noFill/>
        </p:spPr>
        <p:txBody>
          <a:bodyPr wrap="square" rtlCol="0">
            <a:spAutoFit/>
          </a:bodyPr>
          <a:lstStyle/>
          <a:p>
            <a:r>
              <a:rPr lang="en-US" sz="2000" b="1" dirty="0">
                <a:solidFill>
                  <a:prstClr val="black"/>
                </a:solidFill>
                <a:latin typeface="Arial" panose="020B0604020202020204" pitchFamily="34" charset="0"/>
                <a:cs typeface="Arial" panose="020B0604020202020204" pitchFamily="34" charset="0"/>
              </a:rPr>
              <a:t>Permanent Housing Resource Examples </a:t>
            </a:r>
          </a:p>
          <a:p>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HUD-VASH/other Permanent Supported Housing (PSH) – Targets the chronically homeless and/or high vulnerability </a:t>
            </a:r>
          </a:p>
          <a:p>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Supportive Services for Veterans Families (SSVF)/Rapid Re-Housing  (RRH) – Targets the short-term episodic homeless (as a Primary Housing Intervention) or those who do not have immediate access to HUD-VASH/PSH</a:t>
            </a:r>
          </a:p>
          <a:p>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Community / Continuum of Care (CoC) resources</a:t>
            </a: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Affordable Housing </a:t>
            </a:r>
          </a:p>
          <a:p>
            <a:pPr marL="285750" indent="-285750">
              <a:buFont typeface="Arial" panose="020B0604020202020204" pitchFamily="34" charset="0"/>
              <a:buChar char="•"/>
            </a:pPr>
            <a:endParaRPr lang="en-US" sz="800" dirty="0">
              <a:solidFill>
                <a:prstClr val="black"/>
              </a:solidFill>
              <a:latin typeface="Calibri"/>
            </a:endParaRPr>
          </a:p>
          <a:p>
            <a:pPr marL="285750" indent="-285750">
              <a:buFont typeface="Arial" panose="020B0604020202020204" pitchFamily="34" charset="0"/>
              <a:buChar char="•"/>
            </a:pPr>
            <a:endParaRPr lang="en-US" sz="1600" dirty="0">
              <a:solidFill>
                <a:prstClr val="black"/>
              </a:solidFill>
              <a:latin typeface="Calibri"/>
            </a:endParaRPr>
          </a:p>
        </p:txBody>
      </p:sp>
      <p:sp>
        <p:nvSpPr>
          <p:cNvPr id="5" name="TextBox 4">
            <a:extLst>
              <a:ext uri="{FF2B5EF4-FFF2-40B4-BE49-F238E27FC236}">
                <a16:creationId xmlns:a16="http://schemas.microsoft.com/office/drawing/2014/main" id="{8538B12A-23D2-42CF-9CBD-88A1141E2030}"/>
              </a:ext>
            </a:extLst>
          </p:cNvPr>
          <p:cNvSpPr txBox="1"/>
          <p:nvPr/>
        </p:nvSpPr>
        <p:spPr>
          <a:xfrm>
            <a:off x="5767754" y="1275192"/>
            <a:ext cx="6175717" cy="4801314"/>
          </a:xfrm>
          <a:prstGeom prst="rect">
            <a:avLst/>
          </a:prstGeom>
          <a:noFill/>
        </p:spPr>
        <p:txBody>
          <a:bodyPr wrap="square" rtlCol="0">
            <a:spAutoFit/>
          </a:bodyPr>
          <a:lstStyle/>
          <a:p>
            <a:r>
              <a:rPr lang="en-US" sz="2000" b="1" dirty="0">
                <a:solidFill>
                  <a:prstClr val="black"/>
                </a:solidFill>
                <a:latin typeface="+mj-lt"/>
              </a:rPr>
              <a:t>Bridge or Temporary Housing Examples </a:t>
            </a:r>
          </a:p>
          <a:p>
            <a:endParaRPr lang="en-US" dirty="0">
              <a:solidFill>
                <a:prstClr val="black"/>
              </a:solidFill>
              <a:latin typeface="+mj-lt"/>
            </a:endParaRPr>
          </a:p>
          <a:p>
            <a:pPr marL="285750" indent="-285750">
              <a:buFont typeface="Arial" panose="020B0604020202020204" pitchFamily="34" charset="0"/>
              <a:buChar char="•"/>
            </a:pPr>
            <a:r>
              <a:rPr lang="en-US" dirty="0">
                <a:solidFill>
                  <a:prstClr val="black"/>
                </a:solidFill>
                <a:latin typeface="+mj-lt"/>
              </a:rPr>
              <a:t>VA Health Care for Homeless Veterans (HCHV) Contract Beds</a:t>
            </a:r>
          </a:p>
          <a:p>
            <a:endParaRPr lang="en-US" dirty="0">
              <a:solidFill>
                <a:prstClr val="black"/>
              </a:solidFill>
              <a:latin typeface="+mj-lt"/>
            </a:endParaRPr>
          </a:p>
          <a:p>
            <a:pPr marL="285750" indent="-285750">
              <a:buFont typeface="Arial" panose="020B0604020202020204" pitchFamily="34" charset="0"/>
              <a:buChar char="•"/>
            </a:pPr>
            <a:r>
              <a:rPr lang="en-US" dirty="0">
                <a:solidFill>
                  <a:prstClr val="black"/>
                </a:solidFill>
                <a:latin typeface="+mj-lt"/>
              </a:rPr>
              <a:t>Grant and Per Diem (GPD) Beds.  All GPD housing models should expedite permanent housing placements</a:t>
            </a:r>
          </a:p>
          <a:p>
            <a:endParaRPr lang="en-US" dirty="0">
              <a:solidFill>
                <a:prstClr val="black"/>
              </a:solidFill>
              <a:latin typeface="+mj-lt"/>
            </a:endParaRPr>
          </a:p>
          <a:p>
            <a:pPr marL="285750" indent="-285750">
              <a:buFont typeface="Arial" panose="020B0604020202020204" pitchFamily="34" charset="0"/>
              <a:buChar char="•"/>
            </a:pPr>
            <a:r>
              <a:rPr lang="en-US" dirty="0">
                <a:solidFill>
                  <a:prstClr val="black"/>
                </a:solidFill>
                <a:latin typeface="+mj-lt"/>
              </a:rPr>
              <a:t>SSVF Temporary Housing</a:t>
            </a:r>
          </a:p>
          <a:p>
            <a:pPr marL="285750" indent="-285750">
              <a:buFont typeface="Arial" panose="020B0604020202020204" pitchFamily="34" charset="0"/>
              <a:buChar char="•"/>
            </a:pPr>
            <a:endParaRPr lang="en-US" dirty="0">
              <a:solidFill>
                <a:prstClr val="black"/>
              </a:solidFill>
              <a:latin typeface="+mj-lt"/>
            </a:endParaRPr>
          </a:p>
          <a:p>
            <a:pPr marL="285750" indent="-285750">
              <a:buFont typeface="Arial" panose="020B0604020202020204" pitchFamily="34" charset="0"/>
              <a:buChar char="•"/>
            </a:pPr>
            <a:r>
              <a:rPr lang="en-US" dirty="0">
                <a:solidFill>
                  <a:prstClr val="black"/>
                </a:solidFill>
                <a:latin typeface="+mj-lt"/>
              </a:rPr>
              <a:t>Community Bridge/Temporary Housing</a:t>
            </a:r>
          </a:p>
          <a:p>
            <a:pPr marL="285750" indent="-285750">
              <a:buFont typeface="Arial" panose="020B0604020202020204" pitchFamily="34" charset="0"/>
              <a:buChar char="•"/>
            </a:pPr>
            <a:endParaRPr lang="en-US" dirty="0">
              <a:solidFill>
                <a:prstClr val="black"/>
              </a:solidFill>
              <a:latin typeface="+mj-lt"/>
            </a:endParaRPr>
          </a:p>
          <a:p>
            <a:r>
              <a:rPr lang="en-US" b="1" dirty="0">
                <a:solidFill>
                  <a:prstClr val="black"/>
                </a:solidFill>
                <a:latin typeface="+mj-lt"/>
              </a:rPr>
              <a:t>Note: </a:t>
            </a:r>
            <a:r>
              <a:rPr lang="en-US" dirty="0">
                <a:solidFill>
                  <a:prstClr val="black"/>
                </a:solidFill>
                <a:latin typeface="+mj-lt"/>
              </a:rPr>
              <a:t>Unless it can’t be avoided, Veterans should not be referred to a temporary or transitional housing program </a:t>
            </a:r>
            <a:r>
              <a:rPr lang="en-US" i="1" dirty="0">
                <a:solidFill>
                  <a:prstClr val="black"/>
                </a:solidFill>
                <a:latin typeface="+mj-lt"/>
              </a:rPr>
              <a:t>without first offering a permanent housing resource</a:t>
            </a:r>
            <a:r>
              <a:rPr lang="en-US" dirty="0">
                <a:solidFill>
                  <a:prstClr val="black"/>
                </a:solidFill>
                <a:latin typeface="+mj-lt"/>
              </a:rPr>
              <a:t>.  The temporary housing resource is often still needed while actively working toward the permanent housing placement.</a:t>
            </a:r>
          </a:p>
        </p:txBody>
      </p:sp>
    </p:spTree>
    <p:extLst>
      <p:ext uri="{BB962C8B-B14F-4D97-AF65-F5344CB8AC3E}">
        <p14:creationId xmlns:p14="http://schemas.microsoft.com/office/powerpoint/2010/main" val="16672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E6FF-EFF9-4C6A-84A9-61F42C16EC76}"/>
              </a:ext>
            </a:extLst>
          </p:cNvPr>
          <p:cNvSpPr>
            <a:spLocks noGrp="1"/>
          </p:cNvSpPr>
          <p:nvPr>
            <p:ph type="ctrTitle"/>
          </p:nvPr>
        </p:nvSpPr>
        <p:spPr>
          <a:xfrm>
            <a:off x="367815" y="2524456"/>
            <a:ext cx="7766936" cy="1646302"/>
          </a:xfrm>
        </p:spPr>
        <p:txBody>
          <a:bodyPr/>
          <a:lstStyle/>
          <a:p>
            <a:r>
              <a:rPr lang="en-US" dirty="0">
                <a:latin typeface="+mn-lt"/>
              </a:rPr>
              <a:t>GPD Programs &amp; Coordinated Entry</a:t>
            </a:r>
          </a:p>
        </p:txBody>
      </p:sp>
      <p:sp>
        <p:nvSpPr>
          <p:cNvPr id="3" name="Subtitle 2">
            <a:extLst>
              <a:ext uri="{FF2B5EF4-FFF2-40B4-BE49-F238E27FC236}">
                <a16:creationId xmlns:a16="http://schemas.microsoft.com/office/drawing/2014/main" id="{A0E68D0B-DBBD-4564-B7AC-ACB89E71FAB0}"/>
              </a:ext>
            </a:extLst>
          </p:cNvPr>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169522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9410-4743-435A-97A2-77B5BB77536C}"/>
              </a:ext>
            </a:extLst>
          </p:cNvPr>
          <p:cNvSpPr>
            <a:spLocks noGrp="1"/>
          </p:cNvSpPr>
          <p:nvPr>
            <p:ph type="title"/>
          </p:nvPr>
        </p:nvSpPr>
        <p:spPr/>
        <p:txBody>
          <a:bodyPr/>
          <a:lstStyle/>
          <a:p>
            <a:r>
              <a:rPr lang="en-US" dirty="0"/>
              <a:t>Bay Pines: How We Started</a:t>
            </a:r>
          </a:p>
        </p:txBody>
      </p:sp>
      <p:sp>
        <p:nvSpPr>
          <p:cNvPr id="3" name="Content Placeholder 2">
            <a:extLst>
              <a:ext uri="{FF2B5EF4-FFF2-40B4-BE49-F238E27FC236}">
                <a16:creationId xmlns:a16="http://schemas.microsoft.com/office/drawing/2014/main" id="{2C913068-D053-4225-B61B-80007A5F2976}"/>
              </a:ext>
            </a:extLst>
          </p:cNvPr>
          <p:cNvSpPr>
            <a:spLocks noGrp="1"/>
          </p:cNvSpPr>
          <p:nvPr>
            <p:ph idx="1"/>
          </p:nvPr>
        </p:nvSpPr>
        <p:spPr>
          <a:xfrm>
            <a:off x="374754" y="1447800"/>
            <a:ext cx="11207646" cy="4572000"/>
          </a:xfrm>
        </p:spPr>
        <p:txBody>
          <a:bodyPr>
            <a:normAutofit lnSpcReduction="10000"/>
          </a:bodyPr>
          <a:lstStyle/>
          <a:p>
            <a:r>
              <a:rPr lang="en-US" dirty="0"/>
              <a:t>Created a Grant &amp; Per Diem Challenge Team for Pinellas County consisting of Continuum of Care (CoC) Members and GPD Providers</a:t>
            </a:r>
          </a:p>
          <a:p>
            <a:endParaRPr lang="en-US" sz="1000" dirty="0"/>
          </a:p>
          <a:p>
            <a:r>
              <a:rPr lang="en-US" dirty="0"/>
              <a:t>Enacted a “Surge Strategy” with a goal of housing as many veterans as possible in a short time frame</a:t>
            </a:r>
          </a:p>
          <a:p>
            <a:endParaRPr lang="en-US" sz="1000" dirty="0"/>
          </a:p>
          <a:p>
            <a:r>
              <a:rPr lang="en-US" dirty="0"/>
              <a:t>Our local CoC and GPD’s adopted a Housing First,“ Housing Focused”  philosophy using GPD as a ” pathway to exit homelessness”</a:t>
            </a:r>
          </a:p>
          <a:p>
            <a:endParaRPr lang="en-US" sz="1000" dirty="0"/>
          </a:p>
          <a:p>
            <a:r>
              <a:rPr lang="en-US" dirty="0"/>
              <a:t>The Challenge Team adopted Coordinated Entry(CE) to more effectively reach out to those most vulnerable veterans through a standardized system of identification and referral.</a:t>
            </a:r>
          </a:p>
          <a:p>
            <a:endParaRPr lang="en-US" sz="1000" dirty="0"/>
          </a:p>
          <a:p>
            <a:r>
              <a:rPr lang="en-US" dirty="0"/>
              <a:t>The VI-SPDAT assessment was identified as the common tool to use for Coordinated  Entry efforts</a:t>
            </a:r>
          </a:p>
          <a:p>
            <a:endParaRPr lang="en-US" sz="1000" dirty="0"/>
          </a:p>
          <a:p>
            <a:r>
              <a:rPr lang="en-US" dirty="0"/>
              <a:t>The Challenge Team evolved into the GPD Referral Call Team</a:t>
            </a:r>
          </a:p>
          <a:p>
            <a:endParaRPr lang="en-US" sz="2400" dirty="0"/>
          </a:p>
          <a:p>
            <a:endParaRPr lang="en-US" sz="2400" dirty="0"/>
          </a:p>
        </p:txBody>
      </p:sp>
    </p:spTree>
    <p:extLst>
      <p:ext uri="{BB962C8B-B14F-4D97-AF65-F5344CB8AC3E}">
        <p14:creationId xmlns:p14="http://schemas.microsoft.com/office/powerpoint/2010/main" val="2615898460"/>
      </p:ext>
    </p:extLst>
  </p:cSld>
  <p:clrMapOvr>
    <a:masterClrMapping/>
  </p:clrMapOvr>
</p:sld>
</file>

<file path=ppt/theme/theme1.xml><?xml version="1.0" encoding="utf-8"?>
<a:theme xmlns:a="http://schemas.openxmlformats.org/drawingml/2006/main" name="HPO 16x9">
  <a:themeElements>
    <a:clrScheme name="AIMS">
      <a:dk1>
        <a:srgbClr val="000000"/>
      </a:dk1>
      <a:lt1>
        <a:srgbClr val="FFFFFF"/>
      </a:lt1>
      <a:dk2>
        <a:srgbClr val="53585F"/>
      </a:dk2>
      <a:lt2>
        <a:srgbClr val="DCDEE0"/>
      </a:lt2>
      <a:accent1>
        <a:srgbClr val="1A74BB"/>
      </a:accent1>
      <a:accent2>
        <a:srgbClr val="33ADE2"/>
      </a:accent2>
      <a:accent3>
        <a:srgbClr val="FF6600"/>
      </a:accent3>
      <a:accent4>
        <a:srgbClr val="000000"/>
      </a:accent4>
      <a:accent5>
        <a:srgbClr val="91C238"/>
      </a:accent5>
      <a:accent6>
        <a:srgbClr val="FFCC00"/>
      </a:accent6>
      <a:hlink>
        <a:srgbClr val="1A74BB"/>
      </a:hlink>
      <a:folHlink>
        <a:srgbClr val="1A74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PO 16x9" id="{211D2004-F2BB-4AD7-876E-E0D01D4A16D9}" vid="{A26F2BC9-1E22-45DA-8E2E-BC0F2CE01F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3791</Words>
  <Application>Microsoft Office PowerPoint</Application>
  <PresentationFormat>Widescreen</PresentationFormat>
  <Paragraphs>336</Paragraphs>
  <Slides>27</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7" baseType="lpstr">
      <vt:lpstr>Arial</vt:lpstr>
      <vt:lpstr>Calibri</vt:lpstr>
      <vt:lpstr>Century Gothic</vt:lpstr>
      <vt:lpstr>Georgia</vt:lpstr>
      <vt:lpstr>Symbol</vt:lpstr>
      <vt:lpstr>Tahoma</vt:lpstr>
      <vt:lpstr>Times New Roman</vt:lpstr>
      <vt:lpstr>Wingdings</vt:lpstr>
      <vt:lpstr>HPO 16x9</vt:lpstr>
      <vt:lpstr>Visio</vt:lpstr>
      <vt:lpstr>Coordinated Entry System</vt:lpstr>
      <vt:lpstr>Why Use a Coordinated Entry System (CES)?</vt:lpstr>
      <vt:lpstr>Managing Different Systems</vt:lpstr>
      <vt:lpstr>Bringing Multiple Systems Together with CES</vt:lpstr>
      <vt:lpstr>Resource Matching Among Partners </vt:lpstr>
      <vt:lpstr>Permanent Housing is the Focus</vt:lpstr>
      <vt:lpstr>Permanent Vs Temporary Housing</vt:lpstr>
      <vt:lpstr>GPD Programs &amp; Coordinated Entry</vt:lpstr>
      <vt:lpstr>Bay Pines: How We Started</vt:lpstr>
      <vt:lpstr>Bay Pines: The Here and Now</vt:lpstr>
      <vt:lpstr>Bay Pines: Challenges &amp; Successes</vt:lpstr>
      <vt:lpstr>VA Guidance on  Coordinated Entry</vt:lpstr>
      <vt:lpstr>Overview of DUSHOM Memo</vt:lpstr>
      <vt:lpstr>Policy</vt:lpstr>
      <vt:lpstr>VA Partnership with CoC Boards and Board Activities</vt:lpstr>
      <vt:lpstr>Participation in Community Case Conferencing</vt:lpstr>
      <vt:lpstr>Participation in By-Name-List (BNL)</vt:lpstr>
      <vt:lpstr>Assessment Tools</vt:lpstr>
      <vt:lpstr>Dedication of VA Resources to CES</vt:lpstr>
      <vt:lpstr>Data Sharing</vt:lpstr>
      <vt:lpstr>Veteran Verification &amp; Coordinated Entry  </vt:lpstr>
      <vt:lpstr>Veteran Verification</vt:lpstr>
      <vt:lpstr>Veteran Verification</vt:lpstr>
      <vt:lpstr>Veteran Verification</vt:lpstr>
      <vt:lpstr>PowerPoint Presentation</vt:lpstr>
      <vt:lpstr>Other CES Examples</vt:lpstr>
      <vt:lpstr>Point of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Mueller, Kenneth G.</dc:creator>
  <cp:lastModifiedBy>Mueller, Kenneth G.</cp:lastModifiedBy>
  <cp:revision>122</cp:revision>
  <dcterms:created xsi:type="dcterms:W3CDTF">2017-10-29T00:53:04Z</dcterms:created>
  <dcterms:modified xsi:type="dcterms:W3CDTF">2018-10-31T01:43:37Z</dcterms:modified>
</cp:coreProperties>
</file>